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509" r:id="rId17"/>
    <p:sldId id="268" r:id="rId18"/>
  </p:sldIdLst>
  <p:sldSz cx="12192000" cy="6858000"/>
  <p:notesSz cx="6858000" cy="99472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iece" initials="m" lastIdx="1" clrIdx="0">
    <p:extLst>
      <p:ext uri="{19B8F6BF-5375-455C-9EA6-DF929625EA0E}">
        <p15:presenceInfo xmlns:p15="http://schemas.microsoft.com/office/powerpoint/2012/main" userId="mari.iec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5AD1EAB-FDC5-43CC-8892-BAC2757D0672}" v="12" dt="2020-12-01T09:13:32.94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637" autoAdjust="0"/>
    <p:restoredTop sz="94660"/>
  </p:normalViewPr>
  <p:slideViewPr>
    <p:cSldViewPr snapToGrid="0">
      <p:cViewPr varScale="1">
        <p:scale>
          <a:sx n="72" d="100"/>
          <a:sy n="72" d="100"/>
        </p:scale>
        <p:origin x="153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12/15/2021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spd="med">
        <p15:prstTrans prst="pageCurlDoubl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12/15/2021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spd="med">
        <p15:prstTrans prst="pageCurlDoubl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12/15/2021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spd="med">
        <p15:prstTrans prst="pageCurlDoubl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12/15/2021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spd="med">
        <p15:prstTrans prst="pageCurlDoubl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12/15/2021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spd="med">
        <p15:prstTrans prst="pageCurlDoubl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12/15/2021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spd="med">
        <p15:prstTrans prst="pageCurlDoubl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12/15/2021</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spd="med">
        <p15:prstTrans prst="pageCurlDoubl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12/15/2021</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spd="med">
        <p15:prstTrans prst="pageCurlDoubl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12/15/2021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spd="med">
        <p15:prstTrans prst="pageCurlDoubl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12/15/2021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spd="med">
        <p15:prstTrans prst="pageCurlDoubl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12/15/2021</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spd="med">
        <p15:prstTrans prst="pageCurlDoubl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12/15/2021</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mc:AlternateContent xmlns:mc="http://schemas.openxmlformats.org/markup-compatibility/2006" xmlns:p15="http://schemas.microsoft.com/office/powerpoint/2012/main">
    <mc:Choice Requires="p15">
      <p:transition spd="med">
        <p15:prstTrans prst="pageCurlDoubl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hyperlink" Target="https://likumi.lv/ta/id/207788-noteikumi-par-centralizeto-eksamenu-saturu-un-norises-kartibu" TargetMode="External"/><Relationship Id="rId7" Type="http://schemas.openxmlformats.org/officeDocument/2006/relationships/hyperlink" Target="http://visc.gov.lv/vispizglitiba/eksameni/info.shtml" TargetMode="External"/><Relationship Id="rId2" Type="http://schemas.openxmlformats.org/officeDocument/2006/relationships/hyperlink" Target="http://likumi.lv/doc.php?id=257229" TargetMode="External"/><Relationship Id="rId1" Type="http://schemas.openxmlformats.org/officeDocument/2006/relationships/slideLayout" Target="../slideLayouts/slideLayout2.xml"/><Relationship Id="rId6" Type="http://schemas.openxmlformats.org/officeDocument/2006/relationships/hyperlink" Target="http://likumi.lv/doc.php?id=72894" TargetMode="External"/><Relationship Id="rId5" Type="http://schemas.openxmlformats.org/officeDocument/2006/relationships/hyperlink" Target="http://likumi.lv/doc.php?id=263462" TargetMode="External"/><Relationship Id="rId4" Type="http://schemas.openxmlformats.org/officeDocument/2006/relationships/hyperlink" Target="https://likumi.lv/ta/id/321679-noteikumi-par-valsts-parbaudes-darbu-norises-laiku-2021-2022-macibu-gada"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sg.edu.lv/" TargetMode="Externa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7CBBDD0-4420-4A50-96AB-392F9B97CF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65BA403-54B9-4A0B-BC79-028C495C03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7" y="761999"/>
            <a:ext cx="7552943"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90AF6A1-3790-49A6-AC6F-3482C8B2CCF9}"/>
              </a:ext>
            </a:extLst>
          </p:cNvPr>
          <p:cNvSpPr>
            <a:spLocks noGrp="1"/>
          </p:cNvSpPr>
          <p:nvPr>
            <p:ph type="ctrTitle"/>
          </p:nvPr>
        </p:nvSpPr>
        <p:spPr>
          <a:xfrm>
            <a:off x="5025506" y="2571750"/>
            <a:ext cx="6795019" cy="1486661"/>
          </a:xfrm>
        </p:spPr>
        <p:txBody>
          <a:bodyPr>
            <a:normAutofit fontScale="90000"/>
          </a:bodyPr>
          <a:lstStyle/>
          <a:p>
            <a:pPr algn="ctr"/>
            <a:r>
              <a:rPr lang="lv-LV" sz="4000" b="1" dirty="0">
                <a:latin typeface="Arial Narrow" panose="020B0606020202030204" pitchFamily="34" charset="0"/>
              </a:rPr>
              <a:t>VALSTS PĀRBAUDĪJUMU NORISE </a:t>
            </a:r>
            <a:br>
              <a:rPr lang="lv-LV" sz="4000" b="1" dirty="0">
                <a:latin typeface="Arial Narrow" panose="020B0606020202030204" pitchFamily="34" charset="0"/>
              </a:rPr>
            </a:br>
            <a:r>
              <a:rPr lang="lv-LV" sz="4000" b="1" dirty="0">
                <a:latin typeface="Arial Narrow" panose="020B0606020202030204" pitchFamily="34" charset="0"/>
              </a:rPr>
              <a:t>2021./2022.MĀCĪBU GADĀ 12.klasē</a:t>
            </a:r>
            <a:br>
              <a:rPr lang="lv-LV" sz="4000" b="1" dirty="0">
                <a:latin typeface="Arial Narrow" panose="020B0606020202030204" pitchFamily="34" charset="0"/>
              </a:rPr>
            </a:br>
            <a:r>
              <a:rPr lang="lv-LV" sz="2700" i="1" dirty="0">
                <a:solidFill>
                  <a:srgbClr val="0070C0"/>
                </a:solidFill>
                <a:latin typeface="Arial Narrow" panose="020B0606020202030204" pitchFamily="34" charset="0"/>
              </a:rPr>
              <a:t>Valsts pārbaudījumu norises kārtība 17.12.2013. </a:t>
            </a:r>
            <a:r>
              <a:rPr lang="lv-LV" sz="2700" b="1" i="1" dirty="0">
                <a:solidFill>
                  <a:srgbClr val="0070C0"/>
                </a:solidFill>
                <a:latin typeface="Arial Narrow" panose="020B0606020202030204" pitchFamily="34" charset="0"/>
              </a:rPr>
              <a:t>Ministru kabineta noteikumi Nr.1510  </a:t>
            </a:r>
            <a:endParaRPr lang="lv-LV" sz="2700" b="1" i="1" dirty="0">
              <a:latin typeface="Arial Narrow" panose="020B0606020202030204" pitchFamily="34" charset="0"/>
            </a:endParaRPr>
          </a:p>
        </p:txBody>
      </p:sp>
      <p:sp>
        <p:nvSpPr>
          <p:cNvPr id="3" name="Subtitle 2">
            <a:extLst>
              <a:ext uri="{FF2B5EF4-FFF2-40B4-BE49-F238E27FC236}">
                <a16:creationId xmlns:a16="http://schemas.microsoft.com/office/drawing/2014/main" id="{3BF54594-9F99-4A37-B0EB-AB104E0D7594}"/>
              </a:ext>
            </a:extLst>
          </p:cNvPr>
          <p:cNvSpPr>
            <a:spLocks noGrp="1"/>
          </p:cNvSpPr>
          <p:nvPr>
            <p:ph type="subTitle" idx="1"/>
          </p:nvPr>
        </p:nvSpPr>
        <p:spPr>
          <a:xfrm>
            <a:off x="5737438" y="4801360"/>
            <a:ext cx="6037903" cy="914400"/>
          </a:xfrm>
        </p:spPr>
        <p:txBody>
          <a:bodyPr>
            <a:normAutofit fontScale="77500" lnSpcReduction="20000"/>
          </a:bodyPr>
          <a:lstStyle/>
          <a:p>
            <a:pPr algn="r"/>
            <a:r>
              <a:rPr lang="lv-LV" sz="2000" dirty="0">
                <a:latin typeface="Arial Narrow" panose="020B0606020202030204" pitchFamily="34" charset="0"/>
              </a:rPr>
              <a:t>Murjāņu sporta ģimnāzijas direktora vietniece izglītības jomā</a:t>
            </a:r>
          </a:p>
          <a:p>
            <a:pPr algn="r"/>
            <a:r>
              <a:rPr lang="lv-LV" sz="2000" dirty="0" err="1">
                <a:latin typeface="Arial Narrow" panose="020B0606020202030204" pitchFamily="34" charset="0"/>
              </a:rPr>
              <a:t>F.Ģēvele</a:t>
            </a:r>
            <a:endParaRPr lang="lv-LV" sz="2000" dirty="0">
              <a:latin typeface="Arial Narrow" panose="020B0606020202030204" pitchFamily="34" charset="0"/>
            </a:endParaRPr>
          </a:p>
          <a:p>
            <a:pPr algn="r"/>
            <a:r>
              <a:rPr lang="lv-LV" sz="2000" dirty="0">
                <a:latin typeface="Arial Narrow" panose="020B0606020202030204" pitchFamily="34" charset="0"/>
              </a:rPr>
              <a:t>01.12.2021.</a:t>
            </a:r>
          </a:p>
        </p:txBody>
      </p:sp>
      <p:sp>
        <p:nvSpPr>
          <p:cNvPr id="14" name="Rectangle 13">
            <a:extLst>
              <a:ext uri="{FF2B5EF4-FFF2-40B4-BE49-F238E27FC236}">
                <a16:creationId xmlns:a16="http://schemas.microsoft.com/office/drawing/2014/main" id="{DC8C6883-513A-4FE8-8B55-7AA2A13A9B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12"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5" name="Picture 4" descr="Logo, company name&#10;&#10;Description automatically generated">
            <a:extLst>
              <a:ext uri="{FF2B5EF4-FFF2-40B4-BE49-F238E27FC236}">
                <a16:creationId xmlns:a16="http://schemas.microsoft.com/office/drawing/2014/main" id="{6FC2DC32-4892-4E90-B307-CCB9A9E76C5C}"/>
              </a:ext>
            </a:extLst>
          </p:cNvPr>
          <p:cNvPicPr>
            <a:picLocks noChangeAspect="1"/>
          </p:cNvPicPr>
          <p:nvPr/>
        </p:nvPicPr>
        <p:blipFill>
          <a:blip r:embed="rId2"/>
          <a:stretch>
            <a:fillRect/>
          </a:stretch>
        </p:blipFill>
        <p:spPr>
          <a:xfrm>
            <a:off x="696177" y="2469583"/>
            <a:ext cx="3458249" cy="1910682"/>
          </a:xfrm>
          <a:prstGeom prst="rect">
            <a:avLst/>
          </a:prstGeom>
        </p:spPr>
      </p:pic>
    </p:spTree>
    <p:extLst>
      <p:ext uri="{BB962C8B-B14F-4D97-AF65-F5344CB8AC3E}">
        <p14:creationId xmlns:p14="http://schemas.microsoft.com/office/powerpoint/2010/main" val="755631918"/>
      </p:ext>
    </p:extLst>
  </p:cSld>
  <p:clrMapOvr>
    <a:masterClrMapping/>
  </p:clrMapOvr>
  <mc:AlternateContent xmlns:mc="http://schemas.openxmlformats.org/markup-compatibility/2006" xmlns:p15="http://schemas.microsoft.com/office/powerpoint/2012/main">
    <mc:Choice Requires="p15">
      <p:transition spd="med">
        <p15:prstTrans prst="pageCurlDoubl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FEED9-CFE5-437F-87B4-221FAF3490B5}"/>
              </a:ext>
            </a:extLst>
          </p:cNvPr>
          <p:cNvSpPr>
            <a:spLocks noGrp="1"/>
          </p:cNvSpPr>
          <p:nvPr>
            <p:ph type="title"/>
          </p:nvPr>
        </p:nvSpPr>
        <p:spPr/>
        <p:txBody>
          <a:bodyPr/>
          <a:lstStyle/>
          <a:p>
            <a:endParaRPr lang="lv-LV"/>
          </a:p>
        </p:txBody>
      </p:sp>
      <p:sp>
        <p:nvSpPr>
          <p:cNvPr id="3" name="Content Placeholder 2">
            <a:extLst>
              <a:ext uri="{FF2B5EF4-FFF2-40B4-BE49-F238E27FC236}">
                <a16:creationId xmlns:a16="http://schemas.microsoft.com/office/drawing/2014/main" id="{5C6DFB0E-226F-495D-B0A3-FDECC1760A6B}"/>
              </a:ext>
            </a:extLst>
          </p:cNvPr>
          <p:cNvSpPr>
            <a:spLocks noGrp="1"/>
          </p:cNvSpPr>
          <p:nvPr>
            <p:ph idx="1"/>
          </p:nvPr>
        </p:nvSpPr>
        <p:spPr/>
        <p:txBody>
          <a:bodyPr/>
          <a:lstStyle/>
          <a:p>
            <a:pPr marL="0" indent="0" algn="ctr">
              <a:buNone/>
            </a:pPr>
            <a:r>
              <a:rPr lang="lv-LV" sz="1900" b="1" dirty="0">
                <a:solidFill>
                  <a:srgbClr val="0070C0"/>
                </a:solidFill>
                <a:latin typeface="Arial Narrow" panose="020B0606020202030204" pitchFamily="34" charset="0"/>
              </a:rPr>
              <a:t>KĀRTĪBA, KĀDĀ IZGLĪTOJAMIE ATBRĪVOJAMI </a:t>
            </a:r>
          </a:p>
          <a:p>
            <a:pPr marL="0" indent="0" algn="just">
              <a:buNone/>
            </a:pPr>
            <a:r>
              <a:rPr lang="lv-LV" sz="1900" b="1" dirty="0">
                <a:solidFill>
                  <a:srgbClr val="0070C0"/>
                </a:solidFill>
                <a:latin typeface="Arial Narrow" panose="020B0606020202030204" pitchFamily="34" charset="0"/>
              </a:rPr>
              <a:t>NO NOTEIKTAJIEM VALSTS PĀRBAUDĪJUMIEM</a:t>
            </a:r>
            <a:r>
              <a:rPr lang="lv-LV" sz="1100" b="1" dirty="0">
                <a:solidFill>
                  <a:srgbClr val="0070C0"/>
                </a:solidFill>
                <a:latin typeface="Arial Narrow" panose="020B0606020202030204" pitchFamily="34" charset="0"/>
              </a:rPr>
              <a:t>(11.03.2003.Ministru kabineta noteikumi Nr. 112)</a:t>
            </a:r>
          </a:p>
          <a:p>
            <a:pPr marL="0" indent="0" algn="just">
              <a:buNone/>
            </a:pPr>
            <a:r>
              <a:rPr lang="lv-LV" dirty="0">
                <a:solidFill>
                  <a:schemeClr val="tx1">
                    <a:lumMod val="75000"/>
                    <a:lumOff val="25000"/>
                  </a:schemeClr>
                </a:solidFill>
                <a:latin typeface="Arial Narrow" panose="020B0606020202030204" pitchFamily="34" charset="0"/>
              </a:rPr>
              <a:t>1.</a:t>
            </a:r>
            <a:r>
              <a:rPr lang="lv-LV" baseline="30000" dirty="0">
                <a:solidFill>
                  <a:schemeClr val="tx1">
                    <a:lumMod val="75000"/>
                    <a:lumOff val="25000"/>
                  </a:schemeClr>
                </a:solidFill>
                <a:latin typeface="Arial Narrow" panose="020B0606020202030204" pitchFamily="34" charset="0"/>
              </a:rPr>
              <a:t>1 </a:t>
            </a:r>
            <a:r>
              <a:rPr lang="lv-LV" dirty="0">
                <a:solidFill>
                  <a:schemeClr val="tx1">
                    <a:lumMod val="75000"/>
                    <a:lumOff val="25000"/>
                  </a:schemeClr>
                </a:solidFill>
                <a:latin typeface="Arial Narrow" panose="020B0606020202030204" pitchFamily="34" charset="0"/>
              </a:rPr>
              <a:t>1.  12. klases izglītojamo no valsts pārbaudījumiem par vispārējās vidējās izglītības ieguvi atbrīvo ar lēmumu, kuru pieņem izglītības iestādes vadītājs, pamatojoties uz:  </a:t>
            </a:r>
          </a:p>
          <a:p>
            <a:r>
              <a:rPr lang="lv-LV" dirty="0">
                <a:solidFill>
                  <a:schemeClr val="tx1">
                    <a:lumMod val="75000"/>
                    <a:lumOff val="25000"/>
                  </a:schemeClr>
                </a:solidFill>
                <a:latin typeface="Arial Narrow" panose="020B0606020202030204" pitchFamily="34" charset="0"/>
              </a:rPr>
              <a:t>1.</a:t>
            </a:r>
            <a:r>
              <a:rPr lang="lv-LV" baseline="30000" dirty="0">
                <a:solidFill>
                  <a:schemeClr val="tx1">
                    <a:lumMod val="75000"/>
                    <a:lumOff val="25000"/>
                  </a:schemeClr>
                </a:solidFill>
                <a:latin typeface="Arial Narrow" panose="020B0606020202030204" pitchFamily="34" charset="0"/>
              </a:rPr>
              <a:t>1 </a:t>
            </a:r>
            <a:r>
              <a:rPr lang="lv-LV" dirty="0">
                <a:solidFill>
                  <a:schemeClr val="tx1">
                    <a:lumMod val="75000"/>
                    <a:lumOff val="25000"/>
                  </a:schemeClr>
                </a:solidFill>
                <a:latin typeface="Arial Narrow" panose="020B0606020202030204" pitchFamily="34" charset="0"/>
              </a:rPr>
              <a:t>1.1. pilngadīga izglītojamā vai nepilngadīga izglītojamā likumiskā pārstāvja iesniegumu, kas izglītības iestādē iesniegts ne vēlāk kā mēnesi pirms izglītojamā pirmā valsts pārbaudījuma norises dienas attiecīgajā mācību gadā atbilstoši normatīvajiem aktiem par valsts pārbaudes darbu norises laiku attiecīgajā mācību gadā; </a:t>
            </a:r>
          </a:p>
          <a:p>
            <a:r>
              <a:rPr lang="lv-LV" dirty="0">
                <a:solidFill>
                  <a:schemeClr val="tx1">
                    <a:lumMod val="75000"/>
                    <a:lumOff val="25000"/>
                  </a:schemeClr>
                </a:solidFill>
                <a:latin typeface="Arial Narrow" panose="020B0606020202030204" pitchFamily="34" charset="0"/>
              </a:rPr>
              <a:t> 1.</a:t>
            </a:r>
            <a:r>
              <a:rPr lang="lv-LV" baseline="30000" dirty="0">
                <a:solidFill>
                  <a:schemeClr val="tx1">
                    <a:lumMod val="75000"/>
                    <a:lumOff val="25000"/>
                  </a:schemeClr>
                </a:solidFill>
                <a:latin typeface="Arial Narrow" panose="020B0606020202030204" pitchFamily="34" charset="0"/>
              </a:rPr>
              <a:t>1 </a:t>
            </a:r>
            <a:r>
              <a:rPr lang="lv-LV" dirty="0">
                <a:solidFill>
                  <a:schemeClr val="tx1">
                    <a:lumMod val="75000"/>
                    <a:lumOff val="25000"/>
                  </a:schemeClr>
                </a:solidFill>
                <a:latin typeface="Arial Narrow" panose="020B0606020202030204" pitchFamily="34" charset="0"/>
              </a:rPr>
              <a:t>1.2. ģimenes (vispārējās prakses) ārsta izsniegtu izrakstu, kas sagatavots saskaņā ar normatīvajiem aktiem par medicīnisko dokumentu lietvedības kārtību (turpmāk – izraksts), ar ieteikumu atbrīvot izglītojamo no valsts pārbaudījumiem, nenorādot diagnozi un slimības anamnēzi;</a:t>
            </a:r>
          </a:p>
        </p:txBody>
      </p:sp>
      <p:pic>
        <p:nvPicPr>
          <p:cNvPr id="7170" name="Picture 2" descr="Pass Any Test With the Help of Practice Exams | mamikon.com">
            <a:extLst>
              <a:ext uri="{FF2B5EF4-FFF2-40B4-BE49-F238E27FC236}">
                <a16:creationId xmlns:a16="http://schemas.microsoft.com/office/drawing/2014/main" id="{37510F76-7973-4085-AFC8-6593076A9AF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7070" r="10328"/>
          <a:stretch/>
        </p:blipFill>
        <p:spPr bwMode="auto">
          <a:xfrm>
            <a:off x="0" y="755666"/>
            <a:ext cx="3400425" cy="53238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4915989"/>
      </p:ext>
    </p:extLst>
  </p:cSld>
  <p:clrMapOvr>
    <a:masterClrMapping/>
  </p:clrMapOvr>
  <mc:AlternateContent xmlns:mc="http://schemas.openxmlformats.org/markup-compatibility/2006" xmlns:p15="http://schemas.microsoft.com/office/powerpoint/2012/main">
    <mc:Choice Requires="p15">
      <p:transition spd="med">
        <p15:prstTrans prst="pageCurlDoubl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87D3A-B40A-47AE-8423-2705D456DB41}"/>
              </a:ext>
            </a:extLst>
          </p:cNvPr>
          <p:cNvSpPr>
            <a:spLocks noGrp="1"/>
          </p:cNvSpPr>
          <p:nvPr>
            <p:ph type="title"/>
          </p:nvPr>
        </p:nvSpPr>
        <p:spPr/>
        <p:txBody>
          <a:bodyPr/>
          <a:lstStyle/>
          <a:p>
            <a:endParaRPr lang="lv-LV"/>
          </a:p>
        </p:txBody>
      </p:sp>
      <p:sp>
        <p:nvSpPr>
          <p:cNvPr id="3" name="Content Placeholder 2">
            <a:extLst>
              <a:ext uri="{FF2B5EF4-FFF2-40B4-BE49-F238E27FC236}">
                <a16:creationId xmlns:a16="http://schemas.microsoft.com/office/drawing/2014/main" id="{55EE4AE3-B44F-4A02-BC80-7C58F2E8691A}"/>
              </a:ext>
            </a:extLst>
          </p:cNvPr>
          <p:cNvSpPr>
            <a:spLocks noGrp="1"/>
          </p:cNvSpPr>
          <p:nvPr>
            <p:ph idx="1"/>
          </p:nvPr>
        </p:nvSpPr>
        <p:spPr/>
        <p:txBody>
          <a:bodyPr>
            <a:normAutofit lnSpcReduction="10000"/>
          </a:bodyPr>
          <a:lstStyle/>
          <a:p>
            <a:pPr marL="0" indent="0" algn="ctr">
              <a:buNone/>
            </a:pPr>
            <a:r>
              <a:rPr lang="lv-LV" b="1" dirty="0">
                <a:solidFill>
                  <a:srgbClr val="0070C0"/>
                </a:solidFill>
                <a:latin typeface="Arial Narrow" panose="020B0606020202030204" pitchFamily="34" charset="0"/>
              </a:rPr>
              <a:t>KĀRTĪBA, KĀDĀ IZGLĪTOJAMIE ATBRĪVOJAMI </a:t>
            </a:r>
          </a:p>
          <a:p>
            <a:pPr marL="0" indent="0" algn="just">
              <a:buNone/>
            </a:pPr>
            <a:r>
              <a:rPr lang="lv-LV" b="1" dirty="0">
                <a:solidFill>
                  <a:srgbClr val="0070C0"/>
                </a:solidFill>
                <a:latin typeface="Arial Narrow" panose="020B0606020202030204" pitchFamily="34" charset="0"/>
              </a:rPr>
              <a:t>NO NOTEIKTAJIEM VALSTS PĀRBAUDĪJUMIEM </a:t>
            </a:r>
            <a:r>
              <a:rPr lang="lv-LV" sz="1200" b="1" dirty="0">
                <a:solidFill>
                  <a:srgbClr val="0070C0"/>
                </a:solidFill>
                <a:latin typeface="Arial Narrow" panose="020B0606020202030204" pitchFamily="34" charset="0"/>
              </a:rPr>
              <a:t>(11.03.2003.Ministru kabineta noteikumi Nr.112)</a:t>
            </a:r>
            <a:br>
              <a:rPr lang="lv-LV" sz="1200" b="1" dirty="0">
                <a:solidFill>
                  <a:srgbClr val="0070C0"/>
                </a:solidFill>
                <a:latin typeface="Arial Narrow" panose="020B0606020202030204" pitchFamily="34" charset="0"/>
              </a:rPr>
            </a:br>
            <a:br>
              <a:rPr lang="lv-LV" sz="1200" b="1" dirty="0">
                <a:solidFill>
                  <a:srgbClr val="0070C0"/>
                </a:solidFill>
              </a:rPr>
            </a:br>
            <a:r>
              <a:rPr lang="lv-LV" dirty="0">
                <a:solidFill>
                  <a:schemeClr val="tx1">
                    <a:lumMod val="75000"/>
                    <a:lumOff val="25000"/>
                  </a:schemeClr>
                </a:solidFill>
                <a:latin typeface="Arial Narrow" panose="020B0606020202030204" pitchFamily="34" charset="0"/>
              </a:rPr>
              <a:t>1.</a:t>
            </a:r>
            <a:r>
              <a:rPr lang="lv-LV" baseline="30000" dirty="0">
                <a:solidFill>
                  <a:schemeClr val="tx1">
                    <a:lumMod val="75000"/>
                    <a:lumOff val="25000"/>
                  </a:schemeClr>
                </a:solidFill>
                <a:latin typeface="Arial Narrow" panose="020B0606020202030204" pitchFamily="34" charset="0"/>
              </a:rPr>
              <a:t>1</a:t>
            </a:r>
            <a:r>
              <a:rPr lang="lv-LV" dirty="0">
                <a:solidFill>
                  <a:schemeClr val="tx1">
                    <a:lumMod val="75000"/>
                    <a:lumOff val="25000"/>
                  </a:schemeClr>
                </a:solidFill>
                <a:latin typeface="Arial Narrow" panose="020B0606020202030204" pitchFamily="34" charset="0"/>
              </a:rPr>
              <a:t> 2.  12.klases izglītojamo, kurš atbilstoši normatīvajiem aktiem par valsts pārbaudes darbu norises laiku </a:t>
            </a:r>
            <a:r>
              <a:rPr lang="lv-LV" dirty="0">
                <a:solidFill>
                  <a:srgbClr val="0070C0"/>
                </a:solidFill>
                <a:latin typeface="Arial Narrow" panose="020B0606020202030204" pitchFamily="34" charset="0"/>
              </a:rPr>
              <a:t>attiecīgajā mācību gadā noteiktajā laikā piedalās starptautiskās sporta sacensībās vai sporta nometnē ārpus Latvijas teritorijas,</a:t>
            </a:r>
            <a:r>
              <a:rPr lang="lv-LV" dirty="0">
                <a:latin typeface="Arial Narrow" panose="020B0606020202030204" pitchFamily="34" charset="0"/>
              </a:rPr>
              <a:t> </a:t>
            </a:r>
            <a:r>
              <a:rPr lang="lv-LV" dirty="0">
                <a:solidFill>
                  <a:schemeClr val="tx1">
                    <a:lumMod val="75000"/>
                    <a:lumOff val="25000"/>
                  </a:schemeClr>
                </a:solidFill>
                <a:latin typeface="Arial Narrow" panose="020B0606020202030204" pitchFamily="34" charset="0"/>
              </a:rPr>
              <a:t>no valsts pārbaudījumiem par vispārējās vidējās izglītības ieguvi atbrīvo ar izglītības un zinātnes ministra lēmumu, </a:t>
            </a:r>
            <a:r>
              <a:rPr lang="lv-LV" dirty="0">
                <a:solidFill>
                  <a:srgbClr val="0070C0"/>
                </a:solidFill>
                <a:latin typeface="Arial Narrow" panose="020B0606020202030204" pitchFamily="34" charset="0"/>
              </a:rPr>
              <a:t>pamatojoties uz pilngadīga izglītojamā vai nepilngadīga izglītojamā likumiskā pārstāvja iesniegumu, kas iesniegts Izglītības un zinātnes ministrijā ne vēlāk kā mēnesi pirms izglītojamā pirmā valsts pārbaudījuma norises dienas</a:t>
            </a:r>
            <a:r>
              <a:rPr lang="lv-LV" dirty="0">
                <a:latin typeface="Arial Narrow" panose="020B0606020202030204" pitchFamily="34" charset="0"/>
              </a:rPr>
              <a:t> </a:t>
            </a:r>
            <a:r>
              <a:rPr lang="lv-LV" dirty="0">
                <a:solidFill>
                  <a:schemeClr val="tx1">
                    <a:lumMod val="75000"/>
                    <a:lumOff val="25000"/>
                  </a:schemeClr>
                </a:solidFill>
                <a:latin typeface="Arial Narrow" panose="020B0606020202030204" pitchFamily="34" charset="0"/>
              </a:rPr>
              <a:t>attiecīgajā mācību gadā atbilstoši normatīvajiem aktiem par valsts pārbaudes darbu norises laiku attiecīgajā mācību gadā. Iesniegumam pievieno normatīvajos aktos noteiktajā kārtībā atzītas sporta federācijas apliecinājumu, ka izglītojamais ir attiecīgās sporta federācijas pārstāvētā olimpiskā sporta veida valsts pieaugušo izlases komandas dalībnieks un valsts pārbaudes darbu norises laikā piedalās sporta federācijas apstiprinātā sporta sacensību kalendārā iekļautajās starptautiskajās sporta sacensībās vai sporta nometnē ārpus Latvijas teritorijas;</a:t>
            </a:r>
          </a:p>
        </p:txBody>
      </p:sp>
      <p:pic>
        <p:nvPicPr>
          <p:cNvPr id="4" name="Picture 2" descr="Pass Any Test With the Help of Practice Exams | mamikon.com">
            <a:extLst>
              <a:ext uri="{FF2B5EF4-FFF2-40B4-BE49-F238E27FC236}">
                <a16:creationId xmlns:a16="http://schemas.microsoft.com/office/drawing/2014/main" id="{CFC687F4-1FBF-4BBF-86DC-1FEA4AFA41D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7070" r="10328"/>
          <a:stretch/>
        </p:blipFill>
        <p:spPr bwMode="auto">
          <a:xfrm>
            <a:off x="0" y="755666"/>
            <a:ext cx="3400425" cy="53238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2181559"/>
      </p:ext>
    </p:extLst>
  </p:cSld>
  <p:clrMapOvr>
    <a:masterClrMapping/>
  </p:clrMapOvr>
  <mc:AlternateContent xmlns:mc="http://schemas.openxmlformats.org/markup-compatibility/2006" xmlns:p15="http://schemas.microsoft.com/office/powerpoint/2012/main">
    <mc:Choice Requires="p15">
      <p:transition spd="med">
        <p15:prstTrans prst="pageCurlDoubl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42407-B80E-47E6-9A6E-4BF925166B24}"/>
              </a:ext>
            </a:extLst>
          </p:cNvPr>
          <p:cNvSpPr>
            <a:spLocks noGrp="1"/>
          </p:cNvSpPr>
          <p:nvPr>
            <p:ph type="title"/>
          </p:nvPr>
        </p:nvSpPr>
        <p:spPr/>
        <p:txBody>
          <a:bodyPr/>
          <a:lstStyle/>
          <a:p>
            <a:endParaRPr lang="lv-LV" dirty="0"/>
          </a:p>
        </p:txBody>
      </p:sp>
      <p:sp>
        <p:nvSpPr>
          <p:cNvPr id="3" name="Content Placeholder 2">
            <a:extLst>
              <a:ext uri="{FF2B5EF4-FFF2-40B4-BE49-F238E27FC236}">
                <a16:creationId xmlns:a16="http://schemas.microsoft.com/office/drawing/2014/main" id="{F8D46C9D-CA93-424F-B76B-8C0B082E837F}"/>
              </a:ext>
            </a:extLst>
          </p:cNvPr>
          <p:cNvSpPr>
            <a:spLocks noGrp="1"/>
          </p:cNvSpPr>
          <p:nvPr>
            <p:ph idx="1"/>
          </p:nvPr>
        </p:nvSpPr>
        <p:spPr>
          <a:xfrm>
            <a:off x="3799393" y="625983"/>
            <a:ext cx="7963981" cy="5631942"/>
          </a:xfrm>
        </p:spPr>
        <p:txBody>
          <a:bodyPr>
            <a:noAutofit/>
          </a:bodyPr>
          <a:lstStyle/>
          <a:p>
            <a:pPr marL="0" indent="0">
              <a:buNone/>
            </a:pPr>
            <a:r>
              <a:rPr lang="lv-LV" sz="2600" b="1" dirty="0">
                <a:solidFill>
                  <a:srgbClr val="0070C0"/>
                </a:solidFill>
                <a:latin typeface="Arial Narrow" panose="020B0606020202030204" pitchFamily="34" charset="0"/>
              </a:rPr>
              <a:t>MINISTRU KABINETA NOTEIKUMI </a:t>
            </a:r>
          </a:p>
          <a:p>
            <a:r>
              <a:rPr lang="lv-LV" dirty="0">
                <a:solidFill>
                  <a:schemeClr val="tx1">
                    <a:lumMod val="75000"/>
                    <a:lumOff val="25000"/>
                  </a:schemeClr>
                </a:solidFill>
                <a:latin typeface="Arial Narrow" panose="020B0606020202030204" pitchFamily="34" charset="0"/>
              </a:rPr>
              <a:t>Noteikumi par valsts vispārējās vidējās izglītības standartu, mācību priekšmetu standartiem un izglītības programmu paraugiem:</a:t>
            </a:r>
            <a:r>
              <a:rPr lang="lv-LV" dirty="0">
                <a:latin typeface="Arial Narrow" panose="020B0606020202030204" pitchFamily="34" charset="0"/>
              </a:rPr>
              <a:t> </a:t>
            </a:r>
            <a:r>
              <a:rPr lang="lv-LV" dirty="0">
                <a:solidFill>
                  <a:srgbClr val="0070C0"/>
                </a:solidFill>
                <a:latin typeface="Arial Narrow" panose="020B0606020202030204" pitchFamily="34" charset="0"/>
                <a:hlinkClick r:id="rId2"/>
              </a:rPr>
              <a:t>http://likumi.lv/doc.php?id=257229 </a:t>
            </a:r>
            <a:endParaRPr lang="lv-LV" dirty="0">
              <a:solidFill>
                <a:srgbClr val="0070C0"/>
              </a:solidFill>
              <a:latin typeface="Arial Narrow" panose="020B0606020202030204" pitchFamily="34" charset="0"/>
            </a:endParaRPr>
          </a:p>
          <a:p>
            <a:r>
              <a:rPr lang="lv-LV" dirty="0">
                <a:solidFill>
                  <a:schemeClr val="tx1">
                    <a:lumMod val="75000"/>
                    <a:lumOff val="25000"/>
                  </a:schemeClr>
                </a:solidFill>
                <a:latin typeface="Arial Narrow" panose="020B0606020202030204" pitchFamily="34" charset="0"/>
              </a:rPr>
              <a:t>Noteikumi par centralizēto eksāmenu saturu un norises kārtību: </a:t>
            </a:r>
            <a:r>
              <a:rPr lang="lv-LV" dirty="0">
                <a:solidFill>
                  <a:srgbClr val="0070C0"/>
                </a:solidFill>
                <a:latin typeface="Arial Narrow" panose="020B0606020202030204" pitchFamily="34" charset="0"/>
                <a:hlinkClick r:id="rId3"/>
              </a:rPr>
              <a:t>https://likumi.lv/ta/id/207788-noteikumi-par-centralizeto-eksamenu-saturu-un-norises-kartibu</a:t>
            </a:r>
            <a:endParaRPr lang="lv-LV" dirty="0">
              <a:solidFill>
                <a:srgbClr val="0070C0"/>
              </a:solidFill>
              <a:latin typeface="Arial Narrow" panose="020B0606020202030204" pitchFamily="34" charset="0"/>
            </a:endParaRPr>
          </a:p>
          <a:p>
            <a:r>
              <a:rPr lang="lv-LV" dirty="0">
                <a:solidFill>
                  <a:schemeClr val="tx1">
                    <a:lumMod val="75000"/>
                    <a:lumOff val="25000"/>
                  </a:schemeClr>
                </a:solidFill>
                <a:latin typeface="Arial Narrow" panose="020B0606020202030204" pitchFamily="34" charset="0"/>
              </a:rPr>
              <a:t>Noteikumi par valsts pārbaudes darbu norises laiku 2021./2022. mācību gadā:</a:t>
            </a:r>
            <a:r>
              <a:rPr lang="lv-LV" dirty="0">
                <a:latin typeface="Arial Narrow" panose="020B0606020202030204" pitchFamily="34" charset="0"/>
              </a:rPr>
              <a:t> </a:t>
            </a:r>
            <a:r>
              <a:rPr lang="lv-LV" dirty="0">
                <a:solidFill>
                  <a:srgbClr val="0070C0"/>
                </a:solidFill>
                <a:latin typeface="Arial Narrow" panose="020B0606020202030204" pitchFamily="34" charset="0"/>
                <a:hlinkClick r:id="rId4"/>
              </a:rPr>
              <a:t>https://likumi.lv/ta/id/321679-noteikumi-par-valsts-parbaudes-darbu-norises-laiku-2021-2022-macibu-gada</a:t>
            </a:r>
            <a:endParaRPr lang="lv-LV" dirty="0">
              <a:solidFill>
                <a:srgbClr val="0070C0"/>
              </a:solidFill>
              <a:latin typeface="Arial Narrow" panose="020B0606020202030204" pitchFamily="34" charset="0"/>
            </a:endParaRPr>
          </a:p>
          <a:p>
            <a:r>
              <a:rPr lang="lv-LV" dirty="0">
                <a:solidFill>
                  <a:schemeClr val="tx1">
                    <a:lumMod val="75000"/>
                    <a:lumOff val="25000"/>
                  </a:schemeClr>
                </a:solidFill>
                <a:latin typeface="Arial Narrow" panose="020B0606020202030204" pitchFamily="34" charset="0"/>
              </a:rPr>
              <a:t>Valsts pārbaudījumu norises kārtī</a:t>
            </a:r>
            <a:r>
              <a:rPr lang="lv-LV" dirty="0">
                <a:latin typeface="Arial Narrow" panose="020B0606020202030204" pitchFamily="34" charset="0"/>
              </a:rPr>
              <a:t>ba </a:t>
            </a:r>
            <a:r>
              <a:rPr lang="lv-LV" dirty="0">
                <a:solidFill>
                  <a:srgbClr val="0070C0"/>
                </a:solidFill>
                <a:latin typeface="Arial Narrow" panose="020B0606020202030204" pitchFamily="34" charset="0"/>
                <a:hlinkClick r:id="rId5"/>
              </a:rPr>
              <a:t>http://likumi.lv/doc.php?id=263462</a:t>
            </a:r>
            <a:r>
              <a:rPr lang="lv-LV" dirty="0">
                <a:solidFill>
                  <a:srgbClr val="0070C0"/>
                </a:solidFill>
                <a:latin typeface="Arial Narrow" panose="020B0606020202030204" pitchFamily="34" charset="0"/>
              </a:rPr>
              <a:t>  </a:t>
            </a:r>
          </a:p>
          <a:p>
            <a:r>
              <a:rPr lang="lv-LV" dirty="0">
                <a:solidFill>
                  <a:schemeClr val="tx1">
                    <a:lumMod val="75000"/>
                    <a:lumOff val="25000"/>
                  </a:schemeClr>
                </a:solidFill>
                <a:latin typeface="Arial Narrow" panose="020B0606020202030204" pitchFamily="34" charset="0"/>
              </a:rPr>
              <a:t>Kārtība, kādā izglītojamie atbrīvojami no noteiktajiem valsts pārbaudījumiem:</a:t>
            </a:r>
            <a:r>
              <a:rPr lang="lv-LV" dirty="0">
                <a:solidFill>
                  <a:srgbClr val="0070C0"/>
                </a:solidFill>
                <a:latin typeface="Arial Narrow" panose="020B0606020202030204" pitchFamily="34" charset="0"/>
              </a:rPr>
              <a:t>    </a:t>
            </a:r>
            <a:r>
              <a:rPr lang="lv-LV" dirty="0">
                <a:solidFill>
                  <a:srgbClr val="0070C0"/>
                </a:solidFill>
                <a:latin typeface="Arial Narrow" panose="020B0606020202030204" pitchFamily="34" charset="0"/>
                <a:hlinkClick r:id="rId6"/>
              </a:rPr>
              <a:t>http://likumi.lv/doc.php?id=72894</a:t>
            </a:r>
            <a:endParaRPr lang="lv-LV" dirty="0">
              <a:solidFill>
                <a:srgbClr val="0070C0"/>
              </a:solidFill>
              <a:latin typeface="Arial Narrow" panose="020B0606020202030204" pitchFamily="34" charset="0"/>
            </a:endParaRPr>
          </a:p>
          <a:p>
            <a:r>
              <a:rPr lang="lv-LV" dirty="0">
                <a:solidFill>
                  <a:schemeClr val="tx1">
                    <a:lumMod val="75000"/>
                    <a:lumOff val="25000"/>
                  </a:schemeClr>
                </a:solidFill>
                <a:latin typeface="Arial Narrow" panose="020B0606020202030204" pitchFamily="34" charset="0"/>
              </a:rPr>
              <a:t>Papildus  informācija un aktualitātes  par Valsts pārbaudījumu un centralizēto eksāmenu norisi Valsts Izglītības satura centra mājaslapā – eksāmenu programmas, norises laiki, rezultātu analīze, aktualitātes: </a:t>
            </a:r>
            <a:r>
              <a:rPr lang="lv-LV" dirty="0">
                <a:solidFill>
                  <a:srgbClr val="0070C0"/>
                </a:solidFill>
                <a:latin typeface="Arial Narrow" panose="020B0606020202030204" pitchFamily="34" charset="0"/>
                <a:hlinkClick r:id="rId7"/>
              </a:rPr>
              <a:t>http://visc.gov.lv/vispizglitiba/eksameni/info.shtml</a:t>
            </a:r>
            <a:endParaRPr lang="lv-LV" dirty="0">
              <a:solidFill>
                <a:srgbClr val="0070C0"/>
              </a:solidFill>
              <a:latin typeface="Arial Narrow" panose="020B0606020202030204" pitchFamily="34" charset="0"/>
            </a:endParaRPr>
          </a:p>
        </p:txBody>
      </p:sp>
      <p:pic>
        <p:nvPicPr>
          <p:cNvPr id="12290" name="Picture 2" descr="1000+ Beautiful Athlete Photos · Pexels · Free Stock Photos">
            <a:extLst>
              <a:ext uri="{FF2B5EF4-FFF2-40B4-BE49-F238E27FC236}">
                <a16:creationId xmlns:a16="http://schemas.microsoft.com/office/drawing/2014/main" id="{B7C3D6C1-8EFA-49A8-9291-70EB73E0C340}"/>
              </a:ext>
            </a:extLst>
          </p:cNvPr>
          <p:cNvPicPr>
            <a:picLocks noChangeAspect="1" noChangeArrowheads="1"/>
          </p:cNvPicPr>
          <p:nvPr/>
        </p:nvPicPr>
        <p:blipFill rotWithShape="1">
          <a:blip r:embed="rId8">
            <a:extLst>
              <a:ext uri="{28A0092B-C50C-407E-A947-70E740481C1C}">
                <a14:useLocalDpi xmlns:a14="http://schemas.microsoft.com/office/drawing/2010/main" val="0"/>
              </a:ext>
            </a:extLst>
          </a:blip>
          <a:srcRect l="41138" r="16672"/>
          <a:stretch/>
        </p:blipFill>
        <p:spPr bwMode="auto">
          <a:xfrm>
            <a:off x="0" y="747713"/>
            <a:ext cx="3394075" cy="53482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5603516"/>
      </p:ext>
    </p:extLst>
  </p:cSld>
  <p:clrMapOvr>
    <a:masterClrMapping/>
  </p:clrMapOvr>
  <mc:AlternateContent xmlns:mc="http://schemas.openxmlformats.org/markup-compatibility/2006" xmlns:p15="http://schemas.microsoft.com/office/powerpoint/2012/main">
    <mc:Choice Requires="p15">
      <p:transition spd="med">
        <p15:prstTrans prst="pageCurlDoubl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5" name="Rectangle 134">
            <a:extLst>
              <a:ext uri="{FF2B5EF4-FFF2-40B4-BE49-F238E27FC236}">
                <a16:creationId xmlns:a16="http://schemas.microsoft.com/office/drawing/2014/main" id="{64C9EE1D-12BB-43F7-9A2A-893578DCA6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7" name="Rectangle 136">
            <a:extLst>
              <a:ext uri="{FF2B5EF4-FFF2-40B4-BE49-F238E27FC236}">
                <a16:creationId xmlns:a16="http://schemas.microsoft.com/office/drawing/2014/main" id="{43962A31-C54E-4762-B155-59777FED1C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39" name="Rectangle 138">
            <a:extLst>
              <a:ext uri="{FF2B5EF4-FFF2-40B4-BE49-F238E27FC236}">
                <a16:creationId xmlns:a16="http://schemas.microsoft.com/office/drawing/2014/main" id="{4B392D36-B685-45E0-B197-6EE5D7480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Rectangle 140">
            <a:extLst>
              <a:ext uri="{FF2B5EF4-FFF2-40B4-BE49-F238E27FC236}">
                <a16:creationId xmlns:a16="http://schemas.microsoft.com/office/drawing/2014/main" id="{9DCA8533-CC5E-4754-9A04-047EDE49E0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367639"/>
            <a:ext cx="11707367" cy="185218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9" name="Picture 18" descr="Logo&#10;&#10;Description automatically generated">
            <a:extLst>
              <a:ext uri="{FF2B5EF4-FFF2-40B4-BE49-F238E27FC236}">
                <a16:creationId xmlns:a16="http://schemas.microsoft.com/office/drawing/2014/main" id="{B072EA3A-57C2-4C76-8039-8A87336563B3}"/>
              </a:ext>
            </a:extLst>
          </p:cNvPr>
          <p:cNvPicPr>
            <a:picLocks noChangeAspect="1"/>
          </p:cNvPicPr>
          <p:nvPr/>
        </p:nvPicPr>
        <p:blipFill>
          <a:blip r:embed="rId2"/>
          <a:stretch>
            <a:fillRect/>
          </a:stretch>
        </p:blipFill>
        <p:spPr>
          <a:xfrm>
            <a:off x="1177991" y="1297891"/>
            <a:ext cx="4316635" cy="2384940"/>
          </a:xfrm>
          <a:prstGeom prst="rect">
            <a:avLst/>
          </a:prstGeom>
        </p:spPr>
      </p:pic>
      <p:pic>
        <p:nvPicPr>
          <p:cNvPr id="4098" name="Picture 2" descr="Premium Vector | Illustration of women go up stairs to get success in  education, college, with neon books for education app. modern concepts for  website and mobile website development.">
            <a:extLst>
              <a:ext uri="{FF2B5EF4-FFF2-40B4-BE49-F238E27FC236}">
                <a16:creationId xmlns:a16="http://schemas.microsoft.com/office/drawing/2014/main" id="{2FE93717-BF9A-47B1-877D-407B571DE85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tretch/>
        </p:blipFill>
        <p:spPr bwMode="auto">
          <a:xfrm>
            <a:off x="6954934" y="484632"/>
            <a:ext cx="3556755" cy="3556755"/>
          </a:xfrm>
          <a:prstGeom prst="rect">
            <a:avLst/>
          </a:prstGeom>
          <a:noFill/>
          <a:extLst>
            <a:ext uri="{909E8E84-426E-40DD-AFC4-6F175D3DCCD1}">
              <a14:hiddenFill xmlns:a14="http://schemas.microsoft.com/office/drawing/2010/main">
                <a:solidFill>
                  <a:srgbClr val="FFFFFF"/>
                </a:solidFill>
              </a14:hiddenFill>
            </a:ext>
          </a:extLst>
        </p:spPr>
      </p:pic>
      <p:sp>
        <p:nvSpPr>
          <p:cNvPr id="24" name="Content Placeholder 2">
            <a:extLst>
              <a:ext uri="{FF2B5EF4-FFF2-40B4-BE49-F238E27FC236}">
                <a16:creationId xmlns:a16="http://schemas.microsoft.com/office/drawing/2014/main" id="{1FB8C28B-1A6F-4E2B-92B3-77B310E3028F}"/>
              </a:ext>
            </a:extLst>
          </p:cNvPr>
          <p:cNvSpPr>
            <a:spLocks noGrp="1"/>
          </p:cNvSpPr>
          <p:nvPr>
            <p:ph idx="1"/>
          </p:nvPr>
        </p:nvSpPr>
        <p:spPr>
          <a:xfrm>
            <a:off x="219128" y="5000429"/>
            <a:ext cx="11412039" cy="860556"/>
          </a:xfrm>
        </p:spPr>
        <p:txBody>
          <a:bodyPr anchor="t">
            <a:normAutofit/>
          </a:bodyPr>
          <a:lstStyle/>
          <a:p>
            <a:pPr marL="0" indent="0" algn="ctr">
              <a:buNone/>
            </a:pPr>
            <a:r>
              <a:rPr lang="lv-LV" sz="3200" b="1" dirty="0">
                <a:solidFill>
                  <a:srgbClr val="FFFFFF"/>
                </a:solidFill>
                <a:latin typeface="Arial Narrow" panose="020B0606020202030204" pitchFamily="34" charset="0"/>
              </a:rPr>
              <a:t>Vēlam veiksmi, gatavojoties un kārtojot valsts pārbaudes  darbus!</a:t>
            </a:r>
          </a:p>
        </p:txBody>
      </p:sp>
    </p:spTree>
    <p:extLst>
      <p:ext uri="{BB962C8B-B14F-4D97-AF65-F5344CB8AC3E}">
        <p14:creationId xmlns:p14="http://schemas.microsoft.com/office/powerpoint/2010/main" val="2896140087"/>
      </p:ext>
    </p:extLst>
  </p:cSld>
  <p:clrMapOvr>
    <a:masterClrMapping/>
  </p:clrMapOvr>
  <mc:AlternateContent xmlns:mc="http://schemas.openxmlformats.org/markup-compatibility/2006" xmlns:p15="http://schemas.microsoft.com/office/powerpoint/2012/main">
    <mc:Choice Requires="p15">
      <p:transition spd="med">
        <p15:prstTrans prst="pageCurlDoubl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EE9F5D7F-1BBC-4096-ADA7-AA9C9E4D28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06D370DD-716B-4528-B475-331F84CEA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9514" y="758953"/>
            <a:ext cx="7052486"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a:extLst>
              <a:ext uri="{FF2B5EF4-FFF2-40B4-BE49-F238E27FC236}">
                <a16:creationId xmlns:a16="http://schemas.microsoft.com/office/drawing/2014/main" id="{E79D076F-656A-4CD9-83AD-AF8F4B28CA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12"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4" name="Picture 13" descr="Logo&#10;&#10;Description automatically generated">
            <a:extLst>
              <a:ext uri="{FF2B5EF4-FFF2-40B4-BE49-F238E27FC236}">
                <a16:creationId xmlns:a16="http://schemas.microsoft.com/office/drawing/2014/main" id="{1488FD1D-6E2F-47B7-9E27-BBE33CD7A60A}"/>
              </a:ext>
            </a:extLst>
          </p:cNvPr>
          <p:cNvPicPr>
            <a:picLocks noChangeAspect="1"/>
          </p:cNvPicPr>
          <p:nvPr/>
        </p:nvPicPr>
        <p:blipFill>
          <a:blip r:embed="rId2"/>
          <a:stretch>
            <a:fillRect/>
          </a:stretch>
        </p:blipFill>
        <p:spPr>
          <a:xfrm>
            <a:off x="860771" y="2380526"/>
            <a:ext cx="3778286" cy="2087503"/>
          </a:xfrm>
          <a:prstGeom prst="rect">
            <a:avLst/>
          </a:prstGeom>
        </p:spPr>
      </p:pic>
      <p:sp>
        <p:nvSpPr>
          <p:cNvPr id="3" name="Content Placeholder 2">
            <a:extLst>
              <a:ext uri="{FF2B5EF4-FFF2-40B4-BE49-F238E27FC236}">
                <a16:creationId xmlns:a16="http://schemas.microsoft.com/office/drawing/2014/main" id="{AA15542C-45A4-4D30-B78B-520608C2F6A9}"/>
              </a:ext>
            </a:extLst>
          </p:cNvPr>
          <p:cNvSpPr>
            <a:spLocks noGrp="1"/>
          </p:cNvSpPr>
          <p:nvPr>
            <p:ph idx="1"/>
          </p:nvPr>
        </p:nvSpPr>
        <p:spPr>
          <a:xfrm>
            <a:off x="5352184" y="2732776"/>
            <a:ext cx="6627145" cy="3274586"/>
          </a:xfrm>
        </p:spPr>
        <p:txBody>
          <a:bodyPr anchor="t">
            <a:normAutofit/>
          </a:bodyPr>
          <a:lstStyle/>
          <a:p>
            <a:pPr marL="0" indent="0" algn="ctr">
              <a:buNone/>
            </a:pPr>
            <a:r>
              <a:rPr lang="lv-LV" sz="2800" dirty="0">
                <a:solidFill>
                  <a:srgbClr val="FFFFFF"/>
                </a:solidFill>
                <a:latin typeface="Arial Narrow" panose="020B0606020202030204" pitchFamily="34" charset="0"/>
              </a:rPr>
              <a:t> </a:t>
            </a:r>
            <a:r>
              <a:rPr lang="lv-LV" sz="4000" b="1" dirty="0">
                <a:solidFill>
                  <a:srgbClr val="FFFFFF"/>
                </a:solidFill>
                <a:latin typeface="Arial Narrow" panose="020B0606020202030204" pitchFamily="34" charset="0"/>
              </a:rPr>
              <a:t>Paldies par uzmanību!</a:t>
            </a:r>
          </a:p>
          <a:p>
            <a:pPr marL="0" indent="0" algn="ctr">
              <a:buNone/>
            </a:pPr>
            <a:endParaRPr lang="lv-LV" b="1" dirty="0">
              <a:solidFill>
                <a:srgbClr val="FFFFFF"/>
              </a:solidFill>
              <a:latin typeface="Arial Narrow" panose="020B0606020202030204" pitchFamily="34" charset="0"/>
            </a:endParaRPr>
          </a:p>
          <a:p>
            <a:pPr marL="0" indent="0" algn="ctr">
              <a:buNone/>
            </a:pPr>
            <a:endParaRPr lang="lv-LV" b="1" dirty="0">
              <a:solidFill>
                <a:srgbClr val="FFFFFF"/>
              </a:solidFill>
              <a:latin typeface="Arial Narrow" panose="020B0606020202030204" pitchFamily="34" charset="0"/>
            </a:endParaRPr>
          </a:p>
          <a:p>
            <a:pPr marL="0" indent="0" algn="ctr">
              <a:buNone/>
            </a:pPr>
            <a:r>
              <a:rPr lang="lv-LV" sz="1600" b="1" dirty="0">
                <a:solidFill>
                  <a:srgbClr val="FFFFFF"/>
                </a:solidFill>
                <a:latin typeface="Arial Narrow" panose="020B0606020202030204" pitchFamily="34" charset="0"/>
              </a:rPr>
              <a:t>01.12.2021.</a:t>
            </a:r>
          </a:p>
        </p:txBody>
      </p:sp>
      <p:sp>
        <p:nvSpPr>
          <p:cNvPr id="15" name="TextBox 14">
            <a:extLst>
              <a:ext uri="{FF2B5EF4-FFF2-40B4-BE49-F238E27FC236}">
                <a16:creationId xmlns:a16="http://schemas.microsoft.com/office/drawing/2014/main" id="{F35E9289-B830-41F2-A5B6-FB148DFC8322}"/>
              </a:ext>
            </a:extLst>
          </p:cNvPr>
          <p:cNvSpPr txBox="1"/>
          <p:nvPr/>
        </p:nvSpPr>
        <p:spPr>
          <a:xfrm>
            <a:off x="1428750" y="4438650"/>
            <a:ext cx="2581275" cy="369332"/>
          </a:xfrm>
          <a:prstGeom prst="rect">
            <a:avLst/>
          </a:prstGeom>
          <a:noFill/>
        </p:spPr>
        <p:txBody>
          <a:bodyPr wrap="square" rtlCol="0">
            <a:spAutoFit/>
          </a:bodyPr>
          <a:lstStyle/>
          <a:p>
            <a:pPr algn="ctr"/>
            <a:r>
              <a:rPr lang="lv-LV" dirty="0">
                <a:solidFill>
                  <a:srgbClr val="0070C0"/>
                </a:solidFill>
                <a:latin typeface="Arial Narrow" panose="020B0606020202030204" pitchFamily="34" charset="0"/>
                <a:hlinkClick r:id="rId3"/>
              </a:rPr>
              <a:t>msg.edu.lv</a:t>
            </a:r>
            <a:endParaRPr lang="lv-LV" dirty="0">
              <a:solidFill>
                <a:srgbClr val="0070C0"/>
              </a:solidFill>
              <a:latin typeface="Arial Narrow" panose="020B0606020202030204" pitchFamily="34" charset="0"/>
            </a:endParaRPr>
          </a:p>
        </p:txBody>
      </p:sp>
    </p:spTree>
    <p:extLst>
      <p:ext uri="{BB962C8B-B14F-4D97-AF65-F5344CB8AC3E}">
        <p14:creationId xmlns:p14="http://schemas.microsoft.com/office/powerpoint/2010/main" val="1909348906"/>
      </p:ext>
    </p:extLst>
  </p:cSld>
  <p:clrMapOvr>
    <a:masterClrMapping/>
  </p:clrMapOvr>
  <mc:AlternateContent xmlns:mc="http://schemas.openxmlformats.org/markup-compatibility/2006" xmlns:p15="http://schemas.microsoft.com/office/powerpoint/2012/main">
    <mc:Choice Requires="p15">
      <p:transition spd="med">
        <p15:prstTrans prst="pageCurlDoubl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E0733C-AE72-43B1-98F5-E0ACF1D0970D}"/>
              </a:ext>
            </a:extLst>
          </p:cNvPr>
          <p:cNvSpPr>
            <a:spLocks noGrp="1"/>
          </p:cNvSpPr>
          <p:nvPr>
            <p:ph idx="1"/>
          </p:nvPr>
        </p:nvSpPr>
        <p:spPr>
          <a:xfrm>
            <a:off x="3869268" y="864108"/>
            <a:ext cx="7315200" cy="5127117"/>
          </a:xfrm>
        </p:spPr>
        <p:txBody>
          <a:bodyPr>
            <a:noAutofit/>
          </a:bodyPr>
          <a:lstStyle/>
          <a:p>
            <a:pPr marL="0" indent="0" algn="ctr">
              <a:lnSpc>
                <a:spcPct val="100000"/>
              </a:lnSpc>
              <a:buNone/>
            </a:pPr>
            <a:r>
              <a:rPr lang="lv-LV" b="1" dirty="0">
                <a:solidFill>
                  <a:srgbClr val="0070C0"/>
                </a:solidFill>
                <a:latin typeface="Arial Narrow" panose="020B0606020202030204" pitchFamily="34" charset="0"/>
              </a:rPr>
              <a:t>NOTEIKUMI PAR VALSTS PĀRBAUDES DARBU NORISES LAIKU 2021./2022. MĀCĪBU GADĀ </a:t>
            </a:r>
            <a:r>
              <a:rPr lang="lv-LV" sz="1200" b="1" dirty="0">
                <a:solidFill>
                  <a:srgbClr val="0070C0"/>
                </a:solidFill>
                <a:latin typeface="Arial Narrow" panose="020B0606020202030204" pitchFamily="34" charset="0"/>
              </a:rPr>
              <a:t>(11.03.2021 Ministru kabineta noteikumi Nr.158)</a:t>
            </a:r>
          </a:p>
          <a:p>
            <a:pPr>
              <a:lnSpc>
                <a:spcPct val="100000"/>
              </a:lnSpc>
            </a:pPr>
            <a:r>
              <a:rPr lang="lv-LV" dirty="0">
                <a:solidFill>
                  <a:schemeClr val="tx1">
                    <a:lumMod val="75000"/>
                    <a:lumOff val="25000"/>
                  </a:schemeClr>
                </a:solidFill>
                <a:latin typeface="Arial Narrow" panose="020B0606020202030204" pitchFamily="34" charset="0"/>
              </a:rPr>
              <a:t>7. Obligātie centralizētie eksāmeni notiek:  </a:t>
            </a:r>
          </a:p>
          <a:p>
            <a:pPr>
              <a:lnSpc>
                <a:spcPct val="100000"/>
              </a:lnSpc>
            </a:pPr>
            <a:r>
              <a:rPr lang="lv-LV" dirty="0">
                <a:solidFill>
                  <a:schemeClr val="tx1">
                    <a:lumMod val="75000"/>
                    <a:lumOff val="25000"/>
                  </a:schemeClr>
                </a:solidFill>
                <a:latin typeface="Arial Narrow" panose="020B0606020202030204" pitchFamily="34" charset="0"/>
              </a:rPr>
              <a:t>7.1. vienā svešvalodā pēc izglītojamā izvēles (angļu  vai krievu valoda)(kombinēti): </a:t>
            </a:r>
          </a:p>
          <a:p>
            <a:pPr>
              <a:lnSpc>
                <a:spcPct val="100000"/>
              </a:lnSpc>
            </a:pPr>
            <a:r>
              <a:rPr lang="lv-LV" dirty="0">
                <a:solidFill>
                  <a:schemeClr val="tx1">
                    <a:lumMod val="75000"/>
                    <a:lumOff val="25000"/>
                  </a:schemeClr>
                </a:solidFill>
                <a:latin typeface="Arial Narrow" panose="020B0606020202030204" pitchFamily="34" charset="0"/>
              </a:rPr>
              <a:t>7.1.1. angļu valodā (kombinēti) - rakstu daļa - 2022. gada 15. martā, mutvārdu daļa – 15,.16., un 17. martā; ; </a:t>
            </a:r>
          </a:p>
          <a:p>
            <a:pPr>
              <a:lnSpc>
                <a:spcPct val="100000"/>
              </a:lnSpc>
            </a:pPr>
            <a:r>
              <a:rPr lang="lv-LV" dirty="0">
                <a:solidFill>
                  <a:schemeClr val="tx1">
                    <a:lumMod val="75000"/>
                    <a:lumOff val="25000"/>
                  </a:schemeClr>
                </a:solidFill>
                <a:latin typeface="Arial Narrow" panose="020B0606020202030204" pitchFamily="34" charset="0"/>
              </a:rPr>
              <a:t>7.1.2. krievu valodā (kombinēti) - rakstu daļa - 2022. gada 17. martā, mutvārdu daļa – 17. un 18. martā; </a:t>
            </a:r>
          </a:p>
          <a:p>
            <a:pPr>
              <a:lnSpc>
                <a:spcPct val="100000"/>
              </a:lnSpc>
            </a:pPr>
            <a:r>
              <a:rPr lang="lv-LV" dirty="0">
                <a:solidFill>
                  <a:schemeClr val="tx1">
                    <a:lumMod val="75000"/>
                    <a:lumOff val="25000"/>
                  </a:schemeClr>
                </a:solidFill>
                <a:latin typeface="Arial Narrow" panose="020B0606020202030204" pitchFamily="34" charset="0"/>
              </a:rPr>
              <a:t>7.2. latviešu valodā (rakstiski) - 2022. gada 17. maijā; </a:t>
            </a:r>
          </a:p>
          <a:p>
            <a:pPr>
              <a:lnSpc>
                <a:spcPct val="100000"/>
              </a:lnSpc>
            </a:pPr>
            <a:r>
              <a:rPr lang="lv-LV" dirty="0">
                <a:solidFill>
                  <a:schemeClr val="tx1">
                    <a:lumMod val="75000"/>
                    <a:lumOff val="25000"/>
                  </a:schemeClr>
                </a:solidFill>
                <a:latin typeface="Arial Narrow" panose="020B0606020202030204" pitchFamily="34" charset="0"/>
              </a:rPr>
              <a:t>7.3. matemātikā (rakstiski) - 2022. gada 20. maijā.</a:t>
            </a:r>
            <a:endParaRPr lang="lv-LV" sz="3200" dirty="0">
              <a:solidFill>
                <a:schemeClr val="tx1">
                  <a:lumMod val="75000"/>
                  <a:lumOff val="25000"/>
                </a:schemeClr>
              </a:solidFill>
              <a:latin typeface="Arial Narrow" panose="020B0606020202030204" pitchFamily="34" charset="0"/>
            </a:endParaRPr>
          </a:p>
        </p:txBody>
      </p:sp>
      <p:sp>
        <p:nvSpPr>
          <p:cNvPr id="4" name="Virsraksts 1">
            <a:extLst>
              <a:ext uri="{FF2B5EF4-FFF2-40B4-BE49-F238E27FC236}">
                <a16:creationId xmlns:a16="http://schemas.microsoft.com/office/drawing/2014/main" id="{26889123-10AD-417C-9F3B-310CF70F8746}"/>
              </a:ext>
            </a:extLst>
          </p:cNvPr>
          <p:cNvSpPr>
            <a:spLocks noGrp="1"/>
          </p:cNvSpPr>
          <p:nvPr>
            <p:ph type="title"/>
          </p:nvPr>
        </p:nvSpPr>
        <p:spPr>
          <a:xfrm>
            <a:off x="160885" y="987552"/>
            <a:ext cx="3230015" cy="3491712"/>
          </a:xfrm>
        </p:spPr>
        <p:txBody>
          <a:bodyPr>
            <a:normAutofit/>
          </a:bodyPr>
          <a:lstStyle/>
          <a:p>
            <a:r>
              <a:rPr lang="lv-LV" altLang="lv-LV" sz="1600" dirty="0"/>
              <a:t>Ja Tu domā, ka Tu vari, tad Tu vari!</a:t>
            </a:r>
            <a:br>
              <a:rPr lang="lv-LV" altLang="lv-LV" sz="1600" dirty="0"/>
            </a:br>
            <a:r>
              <a:rPr lang="lv-LV" altLang="lv-LV" sz="1600" dirty="0"/>
              <a:t>Ja Tu domā, ka Tu nevari, tad Tu nevari! </a:t>
            </a:r>
            <a:br>
              <a:rPr lang="lv-LV" altLang="lv-LV" sz="1600" dirty="0"/>
            </a:br>
            <a:r>
              <a:rPr lang="lv-LV" altLang="lv-LV" sz="1600" dirty="0"/>
              <a:t>Jebkurā gadījumā Tev ir taisnība!</a:t>
            </a:r>
            <a:br>
              <a:rPr lang="lv-LV" altLang="lv-LV" sz="1600" dirty="0"/>
            </a:br>
            <a:br>
              <a:rPr lang="lv-LV" altLang="lv-LV" sz="1000" dirty="0"/>
            </a:br>
            <a:r>
              <a:rPr lang="lv-LV" altLang="lv-LV" sz="1600" dirty="0"/>
              <a:t>                                                      /Henrijs Fords/</a:t>
            </a:r>
          </a:p>
        </p:txBody>
      </p:sp>
    </p:spTree>
    <p:extLst>
      <p:ext uri="{BB962C8B-B14F-4D97-AF65-F5344CB8AC3E}">
        <p14:creationId xmlns:p14="http://schemas.microsoft.com/office/powerpoint/2010/main" val="69422125"/>
      </p:ext>
    </p:extLst>
  </p:cSld>
  <p:clrMapOvr>
    <a:masterClrMapping/>
  </p:clrMapOvr>
  <mc:AlternateContent xmlns:mc="http://schemas.openxmlformats.org/markup-compatibility/2006" xmlns:p15="http://schemas.microsoft.com/office/powerpoint/2012/main">
    <mc:Choice Requires="p15">
      <p:transition spd="med">
        <p15:prstTrans prst="pageCurlDoubl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A4188-A794-4068-A301-31D41279FF3E}"/>
              </a:ext>
            </a:extLst>
          </p:cNvPr>
          <p:cNvSpPr>
            <a:spLocks noGrp="1"/>
          </p:cNvSpPr>
          <p:nvPr>
            <p:ph type="title"/>
          </p:nvPr>
        </p:nvSpPr>
        <p:spPr/>
        <p:txBody>
          <a:bodyPr/>
          <a:lstStyle/>
          <a:p>
            <a:endParaRPr lang="lv-LV"/>
          </a:p>
        </p:txBody>
      </p:sp>
      <p:sp>
        <p:nvSpPr>
          <p:cNvPr id="3" name="Content Placeholder 2">
            <a:extLst>
              <a:ext uri="{FF2B5EF4-FFF2-40B4-BE49-F238E27FC236}">
                <a16:creationId xmlns:a16="http://schemas.microsoft.com/office/drawing/2014/main" id="{3F8B9272-F632-41F5-8F7C-FC197B80F5D8}"/>
              </a:ext>
            </a:extLst>
          </p:cNvPr>
          <p:cNvSpPr>
            <a:spLocks noGrp="1"/>
          </p:cNvSpPr>
          <p:nvPr>
            <p:ph idx="1"/>
          </p:nvPr>
        </p:nvSpPr>
        <p:spPr/>
        <p:txBody>
          <a:bodyPr/>
          <a:lstStyle/>
          <a:p>
            <a:pPr marL="0" indent="0" algn="ctr">
              <a:buNone/>
            </a:pPr>
            <a:r>
              <a:rPr lang="lv-LV" b="1" dirty="0">
                <a:solidFill>
                  <a:srgbClr val="0070C0"/>
                </a:solidFill>
                <a:latin typeface="Arial Narrow" panose="020B0606020202030204" pitchFamily="34" charset="0"/>
              </a:rPr>
              <a:t>NOTEIKUMI PAR VALSTS PĀRBAUDES DARBU NORISES LAIKU 2021./2022. MĀCĪBU GADĀ</a:t>
            </a:r>
            <a:r>
              <a:rPr lang="lv-LV" dirty="0">
                <a:solidFill>
                  <a:srgbClr val="0070C0"/>
                </a:solidFill>
                <a:latin typeface="Arial Narrow" panose="020B0606020202030204" pitchFamily="34" charset="0"/>
              </a:rPr>
              <a:t> (</a:t>
            </a:r>
            <a:r>
              <a:rPr lang="lv-LV" sz="1400" b="1" dirty="0">
                <a:solidFill>
                  <a:srgbClr val="0070C0"/>
                </a:solidFill>
                <a:latin typeface="Arial Narrow" panose="020B0606020202030204" pitchFamily="34" charset="0"/>
              </a:rPr>
              <a:t>11.03.2021 Ministru kabineta noteikumi Nr.158</a:t>
            </a:r>
            <a:r>
              <a:rPr lang="lv-LV" sz="1400" dirty="0">
                <a:solidFill>
                  <a:srgbClr val="0070C0"/>
                </a:solidFill>
                <a:latin typeface="Arial Narrow" panose="020B0606020202030204" pitchFamily="34" charset="0"/>
              </a:rPr>
              <a:t>)</a:t>
            </a:r>
          </a:p>
          <a:p>
            <a:r>
              <a:rPr lang="lv-LV" dirty="0">
                <a:solidFill>
                  <a:schemeClr val="tx1">
                    <a:lumMod val="75000"/>
                    <a:lumOff val="25000"/>
                  </a:schemeClr>
                </a:solidFill>
                <a:latin typeface="Arial Narrow" panose="020B0606020202030204" pitchFamily="34" charset="0"/>
              </a:rPr>
              <a:t>8. Izglītojamā izvēles  mācību priekšmetā:  </a:t>
            </a:r>
          </a:p>
          <a:p>
            <a:r>
              <a:rPr lang="lv-LV" dirty="0">
                <a:solidFill>
                  <a:schemeClr val="tx1">
                    <a:lumMod val="75000"/>
                    <a:lumOff val="25000"/>
                  </a:schemeClr>
                </a:solidFill>
                <a:latin typeface="Arial Narrow" panose="020B0606020202030204" pitchFamily="34" charset="0"/>
              </a:rPr>
              <a:t>8.1. centralizētais eksāmens notiek: </a:t>
            </a:r>
          </a:p>
          <a:p>
            <a:r>
              <a:rPr lang="lv-LV" dirty="0">
                <a:solidFill>
                  <a:schemeClr val="tx1">
                    <a:lumMod val="75000"/>
                    <a:lumOff val="25000"/>
                  </a:schemeClr>
                </a:solidFill>
                <a:latin typeface="Arial Narrow" panose="020B0606020202030204" pitchFamily="34" charset="0"/>
              </a:rPr>
              <a:t>8.1.1. Latvijas un pasaules vēsturē (rakstiski) - 2022. gada 23. maijā;  8.1.2. ķīmijā (rakstiski) - 2022. gada 25. maijā; </a:t>
            </a:r>
          </a:p>
          <a:p>
            <a:r>
              <a:rPr lang="lv-LV" dirty="0">
                <a:solidFill>
                  <a:schemeClr val="tx1">
                    <a:lumMod val="75000"/>
                    <a:lumOff val="25000"/>
                  </a:schemeClr>
                </a:solidFill>
                <a:latin typeface="Arial Narrow" panose="020B0606020202030204" pitchFamily="34" charset="0"/>
              </a:rPr>
              <a:t> 8.1.3. fizikā (rakstiski) - 2022. gada 27. maijā; </a:t>
            </a:r>
          </a:p>
          <a:p>
            <a:r>
              <a:rPr lang="lv-LV" dirty="0">
                <a:solidFill>
                  <a:schemeClr val="tx1">
                    <a:lumMod val="75000"/>
                    <a:lumOff val="25000"/>
                  </a:schemeClr>
                </a:solidFill>
                <a:latin typeface="Arial Narrow" panose="020B0606020202030204" pitchFamily="34" charset="0"/>
              </a:rPr>
              <a:t>8.1.4. bioloģijā (rakstiski) - 2022. gada 30. maijā.</a:t>
            </a:r>
            <a:r>
              <a:rPr lang="lv-LV" dirty="0">
                <a:solidFill>
                  <a:schemeClr val="tx1">
                    <a:lumMod val="75000"/>
                    <a:lumOff val="25000"/>
                  </a:schemeClr>
                </a:solidFill>
              </a:rPr>
              <a:t> </a:t>
            </a:r>
          </a:p>
          <a:p>
            <a:r>
              <a:rPr lang="lv-LV" sz="1600" dirty="0">
                <a:solidFill>
                  <a:schemeClr val="tx1">
                    <a:lumMod val="75000"/>
                    <a:lumOff val="25000"/>
                  </a:schemeClr>
                </a:solidFill>
                <a:latin typeface="Arial Narrow" panose="020B0606020202030204" pitchFamily="34" charset="0"/>
              </a:rPr>
              <a:t>* Ja izglītojamais vēlas mainīt iepriekš izvēlētos izvēles mācību priekšmetus, tad ne vēlāk kā sešas nedēļas pirms attiecīgā eksāmena norises dienas iesniedz izglītības iestādes vadītājam rakstisku iesniegumu.</a:t>
            </a:r>
          </a:p>
          <a:p>
            <a:endParaRPr lang="lv-LV" dirty="0">
              <a:latin typeface="Arial Narrow" panose="020B0606020202030204" pitchFamily="34" charset="0"/>
            </a:endParaRPr>
          </a:p>
        </p:txBody>
      </p:sp>
      <p:pic>
        <p:nvPicPr>
          <p:cNvPr id="4" name="Picture 2" descr="The 4 Books Every Entrepreneur Should Read This Year | Exam dp for  whatsapp, Exam quotes, Preparedness">
            <a:extLst>
              <a:ext uri="{FF2B5EF4-FFF2-40B4-BE49-F238E27FC236}">
                <a16:creationId xmlns:a16="http://schemas.microsoft.com/office/drawing/2014/main" id="{3595B7F7-E211-4030-B416-91652B433F9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208" r="60858"/>
          <a:stretch/>
        </p:blipFill>
        <p:spPr bwMode="auto">
          <a:xfrm>
            <a:off x="-114300" y="762000"/>
            <a:ext cx="3505200" cy="533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6687078"/>
      </p:ext>
    </p:extLst>
  </p:cSld>
  <p:clrMapOvr>
    <a:masterClrMapping/>
  </p:clrMapOvr>
  <mc:AlternateContent xmlns:mc="http://schemas.openxmlformats.org/markup-compatibility/2006" xmlns:p15="http://schemas.microsoft.com/office/powerpoint/2012/main">
    <mc:Choice Requires="p15">
      <p:transition spd="med">
        <p15:prstTrans prst="pageCurlDoubl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A4D71-4A03-4A0F-9F65-AEB890EC10A4}"/>
              </a:ext>
            </a:extLst>
          </p:cNvPr>
          <p:cNvSpPr>
            <a:spLocks noGrp="1"/>
          </p:cNvSpPr>
          <p:nvPr>
            <p:ph type="title"/>
          </p:nvPr>
        </p:nvSpPr>
        <p:spPr/>
        <p:txBody>
          <a:bodyPr/>
          <a:lstStyle/>
          <a:p>
            <a:endParaRPr lang="lv-LV"/>
          </a:p>
        </p:txBody>
      </p:sp>
      <p:sp>
        <p:nvSpPr>
          <p:cNvPr id="3" name="Content Placeholder 2">
            <a:extLst>
              <a:ext uri="{FF2B5EF4-FFF2-40B4-BE49-F238E27FC236}">
                <a16:creationId xmlns:a16="http://schemas.microsoft.com/office/drawing/2014/main" id="{49DC0F36-DF19-4972-AA4D-33AC35793ACF}"/>
              </a:ext>
            </a:extLst>
          </p:cNvPr>
          <p:cNvSpPr>
            <a:spLocks noGrp="1"/>
          </p:cNvSpPr>
          <p:nvPr>
            <p:ph idx="1"/>
          </p:nvPr>
        </p:nvSpPr>
        <p:spPr/>
        <p:txBody>
          <a:bodyPr/>
          <a:lstStyle/>
          <a:p>
            <a:pPr marL="0" indent="0" algn="ctr">
              <a:buNone/>
            </a:pPr>
            <a:r>
              <a:rPr lang="lv-LV" b="1" dirty="0">
                <a:solidFill>
                  <a:srgbClr val="0070C0"/>
                </a:solidFill>
                <a:latin typeface="Arial Narrow" panose="020B0606020202030204" pitchFamily="34" charset="0"/>
              </a:rPr>
              <a:t>NOTEIKUMI PAR VALSTS PĀRBAUDES DARBU NORISES LAIKU 2020./2021. MĀCĪBU GADĀ </a:t>
            </a:r>
            <a:r>
              <a:rPr lang="lv-LV" dirty="0">
                <a:solidFill>
                  <a:srgbClr val="0070C0"/>
                </a:solidFill>
                <a:latin typeface="Arial Narrow" panose="020B0606020202030204" pitchFamily="34" charset="0"/>
              </a:rPr>
              <a:t>(</a:t>
            </a:r>
            <a:r>
              <a:rPr lang="lv-LV" sz="1400" b="1" dirty="0">
                <a:solidFill>
                  <a:srgbClr val="0070C0"/>
                </a:solidFill>
                <a:latin typeface="Arial Narrow" panose="020B0606020202030204" pitchFamily="34" charset="0"/>
              </a:rPr>
              <a:t>11.03.2021 Ministru kabineta noteikumi Nr.158 </a:t>
            </a:r>
            <a:r>
              <a:rPr lang="lv-LV" sz="1400" dirty="0">
                <a:solidFill>
                  <a:srgbClr val="0070C0"/>
                </a:solidFill>
                <a:latin typeface="Arial Narrow" panose="020B0606020202030204" pitchFamily="34" charset="0"/>
              </a:rPr>
              <a:t>un 17.12. 2013. Ministru kabineta noteikumiem Nr.1510) </a:t>
            </a:r>
          </a:p>
          <a:p>
            <a:pPr marL="0" indent="0" algn="ctr">
              <a:buNone/>
            </a:pPr>
            <a:r>
              <a:rPr lang="lv-LV" dirty="0">
                <a:solidFill>
                  <a:srgbClr val="0070C0"/>
                </a:solidFill>
                <a:latin typeface="Arial Narrow" panose="020B0606020202030204" pitchFamily="34" charset="0"/>
              </a:rPr>
              <a:t> </a:t>
            </a:r>
          </a:p>
          <a:p>
            <a:r>
              <a:rPr lang="lv-LV" dirty="0">
                <a:latin typeface="Arial Narrow" panose="020B0606020202030204" pitchFamily="34" charset="0"/>
              </a:rPr>
              <a:t>8. </a:t>
            </a:r>
            <a:r>
              <a:rPr lang="lv-LV" dirty="0">
                <a:solidFill>
                  <a:srgbClr val="0070C0"/>
                </a:solidFill>
                <a:latin typeface="Arial Narrow" panose="020B0606020202030204" pitchFamily="34" charset="0"/>
              </a:rPr>
              <a:t>necentralizētais</a:t>
            </a:r>
            <a:r>
              <a:rPr lang="lv-LV" dirty="0">
                <a:latin typeface="Arial Narrow" panose="020B0606020202030204" pitchFamily="34" charset="0"/>
              </a:rPr>
              <a:t> eksāmens notiek:  </a:t>
            </a:r>
          </a:p>
          <a:p>
            <a:r>
              <a:rPr lang="lv-LV" dirty="0">
                <a:latin typeface="Arial Narrow" panose="020B0606020202030204" pitchFamily="34" charset="0"/>
              </a:rPr>
              <a:t>8.2.1. informātikā (kombinēti) - rakstu daļa - 2022. gada 2. jūnijā, praktiskā daļa - 2. un 3. jūnijā;</a:t>
            </a:r>
          </a:p>
          <a:p>
            <a:r>
              <a:rPr lang="lv-LV" dirty="0">
                <a:latin typeface="Arial Narrow" panose="020B0606020202030204" pitchFamily="34" charset="0"/>
              </a:rPr>
              <a:t> 8.2.2. ģeogrāfijā (rakstiski) - 2022. gada 6. jūnijā; </a:t>
            </a:r>
          </a:p>
          <a:p>
            <a:r>
              <a:rPr lang="lv-LV" dirty="0">
                <a:latin typeface="Arial Narrow" panose="020B0606020202030204" pitchFamily="34" charset="0"/>
              </a:rPr>
              <a:t> 8.2.3. ekonomikā (rakstiski) - 2022. gada 8. jūnijā; </a:t>
            </a:r>
          </a:p>
          <a:p>
            <a:pPr marL="0" indent="0">
              <a:buNone/>
            </a:pPr>
            <a:r>
              <a:rPr lang="lv-LV" dirty="0">
                <a:latin typeface="Arial Narrow" panose="020B0606020202030204" pitchFamily="34" charset="0"/>
              </a:rPr>
              <a:t>* </a:t>
            </a:r>
            <a:r>
              <a:rPr lang="lv-LV" sz="1600" dirty="0">
                <a:latin typeface="Arial Narrow" panose="020B0606020202030204" pitchFamily="34" charset="0"/>
              </a:rPr>
              <a:t>Eksāmenu vada, novēro, vērtē Murjāņu sporta ģimnāzijas eksaminācijas komisija</a:t>
            </a:r>
          </a:p>
        </p:txBody>
      </p:sp>
      <p:pic>
        <p:nvPicPr>
          <p:cNvPr id="5" name="Picture 2" descr="The 4 Books Every Entrepreneur Should Read This Year | Exam dp for  whatsapp, Exam quotes, Preparedness">
            <a:extLst>
              <a:ext uri="{FF2B5EF4-FFF2-40B4-BE49-F238E27FC236}">
                <a16:creationId xmlns:a16="http://schemas.microsoft.com/office/drawing/2014/main" id="{B16F743D-021B-4F5C-93C2-02D32004EDC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208" r="60858"/>
          <a:stretch/>
        </p:blipFill>
        <p:spPr bwMode="auto">
          <a:xfrm>
            <a:off x="-114300" y="762000"/>
            <a:ext cx="3505200" cy="533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1125552"/>
      </p:ext>
    </p:extLst>
  </p:cSld>
  <p:clrMapOvr>
    <a:masterClrMapping/>
  </p:clrMapOvr>
  <mc:AlternateContent xmlns:mc="http://schemas.openxmlformats.org/markup-compatibility/2006" xmlns:p15="http://schemas.microsoft.com/office/powerpoint/2012/main">
    <mc:Choice Requires="p15">
      <p:transition spd="med">
        <p15:prstTrans prst="pageCurlDoubl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2CF69F-8CA9-44F0-A795-5B7678A40DA2}"/>
              </a:ext>
            </a:extLst>
          </p:cNvPr>
          <p:cNvSpPr>
            <a:spLocks noGrp="1"/>
          </p:cNvSpPr>
          <p:nvPr>
            <p:ph idx="1"/>
          </p:nvPr>
        </p:nvSpPr>
        <p:spPr>
          <a:xfrm>
            <a:off x="3831167" y="549783"/>
            <a:ext cx="7646457" cy="5993892"/>
          </a:xfrm>
        </p:spPr>
        <p:txBody>
          <a:bodyPr>
            <a:noAutofit/>
          </a:bodyPr>
          <a:lstStyle/>
          <a:p>
            <a:pPr marL="0" indent="0" algn="ctr">
              <a:buNone/>
            </a:pPr>
            <a:r>
              <a:rPr lang="lv-LV" b="1" dirty="0">
                <a:solidFill>
                  <a:srgbClr val="0070C0"/>
                </a:solidFill>
                <a:latin typeface="Arial Narrow" panose="020B0606020202030204" pitchFamily="34" charset="0"/>
              </a:rPr>
              <a:t>NOTEIKUMI PAR CENTRALIZĒTO EKSĀMENU SATURU </a:t>
            </a:r>
          </a:p>
          <a:p>
            <a:pPr marL="0" indent="0" algn="ctr">
              <a:buNone/>
            </a:pPr>
            <a:r>
              <a:rPr lang="lv-LV" b="1" dirty="0">
                <a:solidFill>
                  <a:srgbClr val="0070C0"/>
                </a:solidFill>
                <a:latin typeface="Arial Narrow" panose="020B0606020202030204" pitchFamily="34" charset="0"/>
              </a:rPr>
              <a:t>UN NORISES KĀRTĪBU </a:t>
            </a:r>
            <a:r>
              <a:rPr lang="lv-LV" dirty="0">
                <a:solidFill>
                  <a:srgbClr val="0070C0"/>
                </a:solidFill>
                <a:latin typeface="Arial Narrow" panose="020B0606020202030204" pitchFamily="34" charset="0"/>
              </a:rPr>
              <a:t>(06.04.2010. Ministru kabineta noteikumi Nr.335</a:t>
            </a:r>
            <a:r>
              <a:rPr lang="lv-LV" b="1" dirty="0">
                <a:solidFill>
                  <a:srgbClr val="0070C0"/>
                </a:solidFill>
                <a:latin typeface="Arial Narrow" panose="020B0606020202030204" pitchFamily="34" charset="0"/>
              </a:rPr>
              <a:t>. </a:t>
            </a:r>
            <a:r>
              <a:rPr lang="lv-LV" dirty="0">
                <a:solidFill>
                  <a:srgbClr val="0070C0"/>
                </a:solidFill>
                <a:latin typeface="Arial Narrow" panose="020B0606020202030204" pitchFamily="34" charset="0"/>
              </a:rPr>
              <a:t>), </a:t>
            </a:r>
            <a:r>
              <a:rPr lang="lv-LV" sz="1800" b="1" dirty="0">
                <a:solidFill>
                  <a:srgbClr val="0070C0"/>
                </a:solidFill>
                <a:latin typeface="Arial Narrow" panose="020B0606020202030204" pitchFamily="34" charset="0"/>
              </a:rPr>
              <a:t>Valsts pārbaudījumu norises kārtība </a:t>
            </a:r>
            <a:r>
              <a:rPr lang="lv-LV" sz="1800" dirty="0">
                <a:solidFill>
                  <a:srgbClr val="0070C0"/>
                </a:solidFill>
                <a:latin typeface="Arial Narrow" panose="020B0606020202030204" pitchFamily="34" charset="0"/>
              </a:rPr>
              <a:t>(17.12.2013. Ministru kabineta noteikumi Nr.1510)  </a:t>
            </a:r>
          </a:p>
          <a:p>
            <a:pPr marL="0" indent="0" algn="ctr">
              <a:buNone/>
            </a:pPr>
            <a:r>
              <a:rPr lang="lv-LV" dirty="0">
                <a:solidFill>
                  <a:schemeClr val="tx1">
                    <a:lumMod val="75000"/>
                    <a:lumOff val="25000"/>
                  </a:schemeClr>
                </a:solidFill>
                <a:latin typeface="Arial Narrow" panose="020B0606020202030204" pitchFamily="34" charset="0"/>
              </a:rPr>
              <a:t>7.Izglītojamais eksāmenu mācību priekšmetā attiecīgajā mācību gadā drīkst kārtot vienu reizi (</a:t>
            </a:r>
            <a:r>
              <a:rPr lang="lv-LV" sz="1600" i="1" dirty="0">
                <a:solidFill>
                  <a:srgbClr val="0070C0"/>
                </a:solidFill>
                <a:latin typeface="Arial Narrow" panose="020B0606020202030204" pitchFamily="34" charset="0"/>
              </a:rPr>
              <a:t>MK not. Nr.1510- 17p. Ir tiesīgs kārtot nākamajā gadā un 105.p.galīgais vērtējums- augstākais eksāmenā iegūtais</a:t>
            </a:r>
            <a:r>
              <a:rPr lang="lv-LV" sz="1400" i="1" dirty="0">
                <a:solidFill>
                  <a:srgbClr val="0070C0"/>
                </a:solidFill>
                <a:latin typeface="Arial Narrow" panose="020B0606020202030204" pitchFamily="34" charset="0"/>
              </a:rPr>
              <a:t>)</a:t>
            </a:r>
          </a:p>
          <a:p>
            <a:pPr marL="0" indent="0">
              <a:buNone/>
            </a:pPr>
            <a:r>
              <a:rPr lang="lv-LV" dirty="0">
                <a:solidFill>
                  <a:schemeClr val="tx1">
                    <a:lumMod val="75000"/>
                    <a:lumOff val="25000"/>
                  </a:schemeClr>
                </a:solidFill>
                <a:latin typeface="Arial Narrow" panose="020B0606020202030204" pitchFamily="34" charset="0"/>
              </a:rPr>
              <a:t>22. Izglītojamais līdz attiecīgā mācību gada 15.decembrim iesniedz izglītības iestādes vadītājam rakstisku iesniegumu, norādot eksāmenus, kurus izglītojamais kārtos. 1.Pielikums.</a:t>
            </a:r>
          </a:p>
          <a:p>
            <a:pPr marL="0" indent="0">
              <a:buNone/>
            </a:pPr>
            <a:r>
              <a:rPr lang="lv-LV" dirty="0">
                <a:solidFill>
                  <a:schemeClr val="tx1">
                    <a:lumMod val="75000"/>
                    <a:lumOff val="25000"/>
                  </a:schemeClr>
                </a:solidFill>
                <a:latin typeface="Arial Narrow" panose="020B0606020202030204" pitchFamily="34" charset="0"/>
              </a:rPr>
              <a:t>24. Izglītojamo iesniegumos norādītos eksāmenus un informāciju par nepieciešamo eksāmenu materiālu skaitu izglītības iestāde informācijas sistēmā reģistrē līdz attiecīgā mācību gada 15.janvārim. </a:t>
            </a:r>
          </a:p>
          <a:p>
            <a:pPr marL="0" indent="0">
              <a:buNone/>
            </a:pPr>
            <a:r>
              <a:rPr lang="lv-LV" dirty="0">
                <a:solidFill>
                  <a:schemeClr val="tx1">
                    <a:lumMod val="75000"/>
                    <a:lumOff val="25000"/>
                  </a:schemeClr>
                </a:solidFill>
                <a:latin typeface="Arial Narrow" panose="020B0606020202030204" pitchFamily="34" charset="0"/>
              </a:rPr>
              <a:t>29. Ja izglītojamais vēlas mainīt iepriekš izvēlētos eksāmenus vai kārtot papildu eksāmenu, viņš ne vēlāk kā sešas nedēļas pirms attiecīgā eksāmena norises dienas iesniedz izglītības iestādes vadītājam rakstisku iesniegumu. (</a:t>
            </a:r>
            <a:r>
              <a:rPr lang="lv-LV" sz="1800" i="1" dirty="0">
                <a:solidFill>
                  <a:srgbClr val="0070C0"/>
                </a:solidFill>
                <a:latin typeface="Arial Narrow" panose="020B0606020202030204" pitchFamily="34" charset="0"/>
              </a:rPr>
              <a:t>MK not. Nr.1510- 25 p.)</a:t>
            </a:r>
          </a:p>
          <a:p>
            <a:pPr marL="0" indent="0">
              <a:buNone/>
            </a:pPr>
            <a:r>
              <a:rPr lang="lv-LV" dirty="0">
                <a:solidFill>
                  <a:schemeClr val="tx1">
                    <a:lumMod val="75000"/>
                    <a:lumOff val="25000"/>
                  </a:schemeClr>
                </a:solidFill>
                <a:latin typeface="Arial Narrow" panose="020B0606020202030204" pitchFamily="34" charset="0"/>
              </a:rPr>
              <a:t>42. Novērotājs ir pedagogs no citas izglītības iestādes, augstskolas mācībspēks, pašvaldības atbildīgā amatpersona, kura uzrauga eksāmena norises atbilstību šo noteikumu prasībām un attiecīgā eksāmena valsts pārbaudes darbu norises darbību laikiem. </a:t>
            </a:r>
          </a:p>
        </p:txBody>
      </p:sp>
      <p:pic>
        <p:nvPicPr>
          <p:cNvPr id="4" name="Picture 4" descr="Premium Photo | Students hands taking exams, writing examination room with  holding pencil on optical form">
            <a:extLst>
              <a:ext uri="{FF2B5EF4-FFF2-40B4-BE49-F238E27FC236}">
                <a16:creationId xmlns:a16="http://schemas.microsoft.com/office/drawing/2014/main" id="{5F7952AD-A967-4B1E-9B9D-4D942481565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0122" r="27136"/>
          <a:stretch/>
        </p:blipFill>
        <p:spPr bwMode="auto">
          <a:xfrm>
            <a:off x="-19050" y="757238"/>
            <a:ext cx="3419475" cy="53292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7726717"/>
      </p:ext>
    </p:extLst>
  </p:cSld>
  <p:clrMapOvr>
    <a:masterClrMapping/>
  </p:clrMapOvr>
  <mc:AlternateContent xmlns:mc="http://schemas.openxmlformats.org/markup-compatibility/2006" xmlns:p15="http://schemas.microsoft.com/office/powerpoint/2012/main">
    <mc:Choice Requires="p15">
      <p:transition spd="med">
        <p15:prstTrans prst="pageCurlDoubl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A6290-07B8-4F48-B0EE-0E9622002FA3}"/>
              </a:ext>
            </a:extLst>
          </p:cNvPr>
          <p:cNvSpPr>
            <a:spLocks noGrp="1"/>
          </p:cNvSpPr>
          <p:nvPr>
            <p:ph type="title"/>
          </p:nvPr>
        </p:nvSpPr>
        <p:spPr/>
        <p:txBody>
          <a:bodyPr/>
          <a:lstStyle/>
          <a:p>
            <a:endParaRPr lang="lv-LV"/>
          </a:p>
        </p:txBody>
      </p:sp>
      <p:sp>
        <p:nvSpPr>
          <p:cNvPr id="3" name="Content Placeholder 2">
            <a:extLst>
              <a:ext uri="{FF2B5EF4-FFF2-40B4-BE49-F238E27FC236}">
                <a16:creationId xmlns:a16="http://schemas.microsoft.com/office/drawing/2014/main" id="{1BA141FE-1F92-4E12-80B6-6B874AB500E7}"/>
              </a:ext>
            </a:extLst>
          </p:cNvPr>
          <p:cNvSpPr>
            <a:spLocks noGrp="1"/>
          </p:cNvSpPr>
          <p:nvPr>
            <p:ph idx="1"/>
          </p:nvPr>
        </p:nvSpPr>
        <p:spPr/>
        <p:txBody>
          <a:bodyPr>
            <a:normAutofit fontScale="92500" lnSpcReduction="10000"/>
          </a:bodyPr>
          <a:lstStyle/>
          <a:p>
            <a:pPr marL="0" indent="0" algn="ctr">
              <a:buNone/>
            </a:pPr>
            <a:r>
              <a:rPr lang="lv-LV" b="1" dirty="0">
                <a:solidFill>
                  <a:srgbClr val="0070C0"/>
                </a:solidFill>
                <a:latin typeface="Arial Narrow" panose="020B0606020202030204" pitchFamily="34" charset="0"/>
              </a:rPr>
              <a:t>NOTEIKUMI PAR CENTRALIZĒTO EKSĀMENU SATURU </a:t>
            </a:r>
          </a:p>
          <a:p>
            <a:pPr marL="0" indent="0" algn="ctr">
              <a:buNone/>
            </a:pPr>
            <a:r>
              <a:rPr lang="lv-LV" b="1" dirty="0">
                <a:solidFill>
                  <a:srgbClr val="0070C0"/>
                </a:solidFill>
                <a:latin typeface="Arial Narrow" panose="020B0606020202030204" pitchFamily="34" charset="0"/>
              </a:rPr>
              <a:t>UN NORISES KĀRTĪBU </a:t>
            </a:r>
            <a:r>
              <a:rPr lang="lv-LV" dirty="0">
                <a:latin typeface="Arial Narrow" panose="020B0606020202030204" pitchFamily="34" charset="0"/>
              </a:rPr>
              <a:t>(</a:t>
            </a:r>
            <a:r>
              <a:rPr lang="lv-LV" sz="1400" b="1" dirty="0">
                <a:solidFill>
                  <a:srgbClr val="0070C0"/>
                </a:solidFill>
                <a:latin typeface="Arial Narrow" panose="020B0606020202030204" pitchFamily="34" charset="0"/>
              </a:rPr>
              <a:t>06.04.2010. Ministru kabineta noteikumi Nr.335</a:t>
            </a:r>
            <a:r>
              <a:rPr lang="lv-LV" dirty="0">
                <a:latin typeface="Arial Narrow" panose="020B0606020202030204" pitchFamily="34" charset="0"/>
              </a:rPr>
              <a:t>) </a:t>
            </a:r>
          </a:p>
          <a:p>
            <a:r>
              <a:rPr lang="lv-LV" dirty="0">
                <a:solidFill>
                  <a:schemeClr val="tx1">
                    <a:lumMod val="75000"/>
                    <a:lumOff val="25000"/>
                  </a:schemeClr>
                </a:solidFill>
                <a:latin typeface="Arial Narrow" panose="020B0606020202030204" pitchFamily="34" charset="0"/>
              </a:rPr>
              <a:t>50. Izglītības iestādes vadītājs ne vēlāk kā vienu nedēļu pirms attiecīgā eksāmena norises dienas sastāda eksāmena mutvārdu daļas sarakstu izglītojamo kodu secībā eksāmena mutvārdu daļas norisei. </a:t>
            </a:r>
          </a:p>
          <a:p>
            <a:r>
              <a:rPr lang="lv-LV" dirty="0">
                <a:solidFill>
                  <a:schemeClr val="tx1">
                    <a:lumMod val="75000"/>
                    <a:lumOff val="25000"/>
                  </a:schemeClr>
                </a:solidFill>
                <a:latin typeface="Arial Narrow" panose="020B0606020202030204" pitchFamily="34" charset="0"/>
              </a:rPr>
              <a:t>78. Ja izglītojamais nokavē eksāmena sākumu, viņam ir tiesības iesaistīties eksāmena norisē un kārtot eksāmenu. Eksāmena izpildes laiks šādā gadījumā netiek pagarināts</a:t>
            </a:r>
            <a:r>
              <a:rPr lang="lv-LV" i="1" dirty="0">
                <a:solidFill>
                  <a:srgbClr val="0070C0"/>
                </a:solidFill>
                <a:latin typeface="Arial Narrow" panose="020B0606020202030204" pitchFamily="34" charset="0"/>
              </a:rPr>
              <a:t>( MK not. Nr.1510- 69.p.).</a:t>
            </a:r>
          </a:p>
          <a:p>
            <a:r>
              <a:rPr lang="lv-LV" dirty="0">
                <a:solidFill>
                  <a:schemeClr val="tx1">
                    <a:lumMod val="75000"/>
                    <a:lumOff val="25000"/>
                  </a:schemeClr>
                </a:solidFill>
                <a:latin typeface="Arial Narrow" panose="020B0606020202030204" pitchFamily="34" charset="0"/>
              </a:rPr>
              <a:t>80. Izglītojamie eksāmena laikā var lietot tikai tos palīglīdzekļus, kas norādīti konkrētā eksāmena programmā t.i. norādīti VISC mājaslapā mēnesi pirms eksāmena.</a:t>
            </a:r>
          </a:p>
          <a:p>
            <a:r>
              <a:rPr lang="lv-LV" dirty="0">
                <a:solidFill>
                  <a:schemeClr val="tx1">
                    <a:lumMod val="75000"/>
                    <a:lumOff val="25000"/>
                  </a:schemeClr>
                </a:solidFill>
                <a:latin typeface="Arial Narrow" panose="020B0606020202030204" pitchFamily="34" charset="0"/>
              </a:rPr>
              <a:t> 81. Ja izglītojamais eksāmena laikā lieto eksāmena programmā neminētus palīglīdzekļus, traucē darbu citiem izglītojamiem vai nestrādā patstāvīgi, eksāmena vadītājs pieprasa izglītojamā rakstisku paskaidrojumu. Pēc paskaidrojuma sniegšanas eksāmena vadītājs izraida izglītojamo no eksāmena telpas. Izglītojamā darbs netiek vērtēts. Attiecīgo eksāmenu izglītojamais atkārtoti var kārtot nākamajā mācību gadā(</a:t>
            </a:r>
            <a:r>
              <a:rPr lang="lv-LV" i="1" dirty="0">
                <a:solidFill>
                  <a:srgbClr val="0070C0"/>
                </a:solidFill>
                <a:latin typeface="Arial Narrow" panose="020B0606020202030204" pitchFamily="34" charset="0"/>
              </a:rPr>
              <a:t>MK not. Nr.1510- 72.p., 74.p.).</a:t>
            </a:r>
          </a:p>
        </p:txBody>
      </p:sp>
      <p:pic>
        <p:nvPicPr>
          <p:cNvPr id="4" name="Picture 4" descr="Premium Photo | Students hands taking exams, writing examination room with  holding pencil on optical form">
            <a:extLst>
              <a:ext uri="{FF2B5EF4-FFF2-40B4-BE49-F238E27FC236}">
                <a16:creationId xmlns:a16="http://schemas.microsoft.com/office/drawing/2014/main" id="{00F30514-9955-4833-A73B-77A5E3E5EE9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0122" r="27136"/>
          <a:stretch/>
        </p:blipFill>
        <p:spPr bwMode="auto">
          <a:xfrm>
            <a:off x="-19050" y="757238"/>
            <a:ext cx="3419475" cy="53292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4927178"/>
      </p:ext>
    </p:extLst>
  </p:cSld>
  <p:clrMapOvr>
    <a:masterClrMapping/>
  </p:clrMapOvr>
  <mc:AlternateContent xmlns:mc="http://schemas.openxmlformats.org/markup-compatibility/2006" xmlns:p15="http://schemas.microsoft.com/office/powerpoint/2012/main">
    <mc:Choice Requires="p15">
      <p:transition spd="med">
        <p15:prstTrans prst="pageCurlDoubl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838C2-7DCD-4BDC-9487-F848B78EF9A4}"/>
              </a:ext>
            </a:extLst>
          </p:cNvPr>
          <p:cNvSpPr>
            <a:spLocks noGrp="1"/>
          </p:cNvSpPr>
          <p:nvPr>
            <p:ph type="title"/>
          </p:nvPr>
        </p:nvSpPr>
        <p:spPr/>
        <p:txBody>
          <a:bodyPr/>
          <a:lstStyle/>
          <a:p>
            <a:endParaRPr lang="lv-LV"/>
          </a:p>
        </p:txBody>
      </p:sp>
      <p:sp>
        <p:nvSpPr>
          <p:cNvPr id="3" name="Content Placeholder 2">
            <a:extLst>
              <a:ext uri="{FF2B5EF4-FFF2-40B4-BE49-F238E27FC236}">
                <a16:creationId xmlns:a16="http://schemas.microsoft.com/office/drawing/2014/main" id="{7C651341-3AD2-4D5C-B8D5-3FA8BAE64EB3}"/>
              </a:ext>
            </a:extLst>
          </p:cNvPr>
          <p:cNvSpPr>
            <a:spLocks noGrp="1"/>
          </p:cNvSpPr>
          <p:nvPr>
            <p:ph idx="1"/>
          </p:nvPr>
        </p:nvSpPr>
        <p:spPr/>
        <p:txBody>
          <a:bodyPr/>
          <a:lstStyle/>
          <a:p>
            <a:pPr marL="0" indent="0" algn="ctr">
              <a:buNone/>
            </a:pPr>
            <a:r>
              <a:rPr lang="lv-LV" b="1" dirty="0">
                <a:solidFill>
                  <a:srgbClr val="0070C0"/>
                </a:solidFill>
                <a:latin typeface="Arial Narrow" panose="020B0606020202030204" pitchFamily="34" charset="0"/>
              </a:rPr>
              <a:t>NOTEIKUMI PAR CENTRALIZĒTO EKSĀMENU SATURU </a:t>
            </a:r>
          </a:p>
          <a:p>
            <a:pPr marL="0" indent="0" algn="ctr">
              <a:buNone/>
            </a:pPr>
            <a:r>
              <a:rPr lang="lv-LV" b="1" dirty="0">
                <a:solidFill>
                  <a:srgbClr val="0070C0"/>
                </a:solidFill>
                <a:latin typeface="Arial Narrow" panose="020B0606020202030204" pitchFamily="34" charset="0"/>
              </a:rPr>
              <a:t>UN NORISES KĀRTĪBU </a:t>
            </a:r>
            <a:r>
              <a:rPr lang="lv-LV" dirty="0">
                <a:solidFill>
                  <a:srgbClr val="0070C0"/>
                </a:solidFill>
                <a:latin typeface="Arial Narrow" panose="020B0606020202030204" pitchFamily="34" charset="0"/>
              </a:rPr>
              <a:t>(</a:t>
            </a:r>
            <a:r>
              <a:rPr lang="lv-LV" sz="1400" b="1" dirty="0">
                <a:solidFill>
                  <a:srgbClr val="0070C0"/>
                </a:solidFill>
                <a:latin typeface="Arial Narrow" panose="020B0606020202030204" pitchFamily="34" charset="0"/>
              </a:rPr>
              <a:t>06.04.2010. Ministru kabineta noteikumi Nr.335</a:t>
            </a:r>
            <a:r>
              <a:rPr lang="lv-LV" dirty="0">
                <a:solidFill>
                  <a:srgbClr val="0070C0"/>
                </a:solidFill>
                <a:latin typeface="Arial Narrow" panose="020B0606020202030204" pitchFamily="34" charset="0"/>
              </a:rPr>
              <a:t>)</a:t>
            </a:r>
          </a:p>
          <a:p>
            <a:r>
              <a:rPr lang="lv-LV" dirty="0">
                <a:solidFill>
                  <a:schemeClr val="tx1">
                    <a:lumMod val="75000"/>
                    <a:lumOff val="25000"/>
                  </a:schemeClr>
                </a:solidFill>
                <a:latin typeface="Arial Narrow" panose="020B0606020202030204" pitchFamily="34" charset="0"/>
              </a:rPr>
              <a:t> 93. Eksāmena rakstu daļas darba materiālus izglītojamais aizpilda ar pildspalvu. Zīmuli (arī krāsaino) izglītojamais drīkst lietot tikai zīmējumos.(</a:t>
            </a:r>
            <a:r>
              <a:rPr lang="lv-LV" sz="1800" i="1" dirty="0">
                <a:solidFill>
                  <a:srgbClr val="0070C0"/>
                </a:solidFill>
                <a:latin typeface="Arial Narrow" panose="020B0606020202030204" pitchFamily="34" charset="0"/>
              </a:rPr>
              <a:t>MK not. Nr.1510- 81.p.).</a:t>
            </a:r>
          </a:p>
          <a:p>
            <a:r>
              <a:rPr lang="lv-LV" dirty="0">
                <a:solidFill>
                  <a:schemeClr val="tx1">
                    <a:lumMod val="75000"/>
                    <a:lumOff val="25000"/>
                  </a:schemeClr>
                </a:solidFill>
                <a:latin typeface="Arial Narrow" panose="020B0606020202030204" pitchFamily="34" charset="0"/>
              </a:rPr>
              <a:t>95. Ārkārtas gadījumos (veselības stāvokļa vai fizioloģisku iemeslu dēļ) eksāmena vadītājs var atļaut eksāmena rakstu daļas norises laikā vienlaikus iziet no telpas ne vairāk kā vienam izglītojamam iepriekš norīkotas atbildīgās personas pavadībā. (</a:t>
            </a:r>
            <a:r>
              <a:rPr lang="lv-LV" sz="1800" i="1" dirty="0">
                <a:solidFill>
                  <a:srgbClr val="0070C0"/>
                </a:solidFill>
                <a:latin typeface="Arial Narrow" panose="020B0606020202030204" pitchFamily="34" charset="0"/>
              </a:rPr>
              <a:t>MK not. 1510- 83.p. atzīmē prombūtnes faktu un laiku),.</a:t>
            </a:r>
          </a:p>
          <a:p>
            <a:r>
              <a:rPr lang="lv-LV" dirty="0">
                <a:solidFill>
                  <a:schemeClr val="tx1">
                    <a:lumMod val="75000"/>
                    <a:lumOff val="25000"/>
                  </a:schemeClr>
                </a:solidFill>
                <a:latin typeface="Arial Narrow" panose="020B0606020202030204" pitchFamily="34" charset="0"/>
              </a:rPr>
              <a:t>118. Izglītojamiem, kuri attaisnojošu iemeslu dēļ nav ieradušies uz eksāmenu noteiktajā laikā un kuriem nepieciešams to kārtot, eksāmena laiku nosaka saskaņā ar Ministru kabineta noteikumiem par valsts pārbaudes darbu norises laiku attiecīgajā mācību gadā.</a:t>
            </a:r>
          </a:p>
        </p:txBody>
      </p:sp>
      <p:pic>
        <p:nvPicPr>
          <p:cNvPr id="4" name="Picture 4" descr="Premium Photo | Students hands taking exams, writing examination room with  holding pencil on optical form">
            <a:extLst>
              <a:ext uri="{FF2B5EF4-FFF2-40B4-BE49-F238E27FC236}">
                <a16:creationId xmlns:a16="http://schemas.microsoft.com/office/drawing/2014/main" id="{25BCC3D8-D548-4F73-A154-0DD9CDCC0D1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0122" r="27136"/>
          <a:stretch/>
        </p:blipFill>
        <p:spPr bwMode="auto">
          <a:xfrm>
            <a:off x="-19050" y="757238"/>
            <a:ext cx="3419475" cy="53292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3617076"/>
      </p:ext>
    </p:extLst>
  </p:cSld>
  <p:clrMapOvr>
    <a:masterClrMapping/>
  </p:clrMapOvr>
  <mc:AlternateContent xmlns:mc="http://schemas.openxmlformats.org/markup-compatibility/2006" xmlns:p15="http://schemas.microsoft.com/office/powerpoint/2012/main">
    <mc:Choice Requires="p15">
      <p:transition spd="med">
        <p15:prstTrans prst="pageCurlDoubl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00AF7-952A-4E94-8A2C-91F468C4DF3F}"/>
              </a:ext>
            </a:extLst>
          </p:cNvPr>
          <p:cNvSpPr>
            <a:spLocks noGrp="1"/>
          </p:cNvSpPr>
          <p:nvPr>
            <p:ph type="title"/>
          </p:nvPr>
        </p:nvSpPr>
        <p:spPr/>
        <p:txBody>
          <a:bodyPr/>
          <a:lstStyle/>
          <a:p>
            <a:endParaRPr lang="lv-LV"/>
          </a:p>
        </p:txBody>
      </p:sp>
      <p:sp>
        <p:nvSpPr>
          <p:cNvPr id="3" name="Content Placeholder 2">
            <a:extLst>
              <a:ext uri="{FF2B5EF4-FFF2-40B4-BE49-F238E27FC236}">
                <a16:creationId xmlns:a16="http://schemas.microsoft.com/office/drawing/2014/main" id="{45FD114B-0A69-400F-8395-F31FDD35797E}"/>
              </a:ext>
            </a:extLst>
          </p:cNvPr>
          <p:cNvSpPr>
            <a:spLocks noGrp="1"/>
          </p:cNvSpPr>
          <p:nvPr>
            <p:ph idx="1"/>
          </p:nvPr>
        </p:nvSpPr>
        <p:spPr/>
        <p:txBody>
          <a:bodyPr>
            <a:normAutofit/>
          </a:bodyPr>
          <a:lstStyle/>
          <a:p>
            <a:pPr marL="0" indent="0" algn="ctr">
              <a:buNone/>
            </a:pPr>
            <a:r>
              <a:rPr lang="lv-LV" b="1" dirty="0">
                <a:solidFill>
                  <a:srgbClr val="0070C0"/>
                </a:solidFill>
                <a:latin typeface="Arial Narrow" panose="020B0606020202030204" pitchFamily="34" charset="0"/>
              </a:rPr>
              <a:t>NOTEIKUMI PAR CENTRALIZĒTO EKSĀMENU SATURU </a:t>
            </a:r>
          </a:p>
          <a:p>
            <a:pPr marL="0" indent="0" algn="ctr">
              <a:buNone/>
            </a:pPr>
            <a:r>
              <a:rPr lang="lv-LV" b="1" dirty="0">
                <a:solidFill>
                  <a:srgbClr val="0070C0"/>
                </a:solidFill>
                <a:latin typeface="Arial Narrow" panose="020B0606020202030204" pitchFamily="34" charset="0"/>
              </a:rPr>
              <a:t>UN NORISES KĀRTĪBU (06.04.2010. Ministru kabineta noteikumi Nr.335) </a:t>
            </a:r>
          </a:p>
          <a:p>
            <a:r>
              <a:rPr lang="lv-LV" dirty="0">
                <a:solidFill>
                  <a:schemeClr val="tx1">
                    <a:lumMod val="75000"/>
                    <a:lumOff val="25000"/>
                  </a:schemeClr>
                </a:solidFill>
                <a:latin typeface="Arial Narrow" panose="020B0606020202030204" pitchFamily="34" charset="0"/>
              </a:rPr>
              <a:t>125. Eksāmenā vērtējums nav iegūts, ja izglītojamais nav izpildījis nevienu uzdevumu vai eksāmena kopvērtējums ir mazāks nekā pieci procenti. </a:t>
            </a:r>
          </a:p>
          <a:p>
            <a:r>
              <a:rPr lang="lv-LV" dirty="0">
                <a:solidFill>
                  <a:srgbClr val="FF0000"/>
                </a:solidFill>
                <a:latin typeface="Arial Narrow" panose="020B0606020202030204" pitchFamily="34" charset="0"/>
              </a:rPr>
              <a:t>Nevērtē: </a:t>
            </a:r>
            <a:r>
              <a:rPr lang="lv-LV" sz="1800" i="1" dirty="0">
                <a:solidFill>
                  <a:srgbClr val="0070C0"/>
                </a:solidFill>
                <a:latin typeface="Arial Narrow" panose="020B0606020202030204" pitchFamily="34" charset="0"/>
              </a:rPr>
              <a:t>MK not. Nr.1510- 108.p .1., ja ir lasāmi cilvēka cieņu aizskaroši izteikumi ;MK not. Nr.1510- 108.p .2, ja izpildīti ar zīmuli, izņemot zīmējumus; MK not. Nr.1510- 108.p .3, ja konstatētas nepamatotas atšķirības starp zīmējumu un aprēķinu vai tekstu</a:t>
            </a:r>
            <a:r>
              <a:rPr lang="lv-LV" i="1" dirty="0">
                <a:solidFill>
                  <a:srgbClr val="0070C0"/>
                </a:solidFill>
                <a:latin typeface="Arial Narrow" panose="020B0606020202030204" pitchFamily="34" charset="0"/>
              </a:rPr>
              <a:t>.</a:t>
            </a:r>
          </a:p>
          <a:p>
            <a:r>
              <a:rPr lang="lv-LV" dirty="0">
                <a:solidFill>
                  <a:schemeClr val="tx1">
                    <a:lumMod val="75000"/>
                    <a:lumOff val="25000"/>
                  </a:schemeClr>
                </a:solidFill>
                <a:latin typeface="Arial Narrow" panose="020B0606020202030204" pitchFamily="34" charset="0"/>
              </a:rPr>
              <a:t>127. Sertifikātus pašvaldības atbildīgajai amatpersonai izsniedz centrā piecu nedēļu laikā pēc attiecīgā mācību gada beigām. </a:t>
            </a:r>
          </a:p>
          <a:p>
            <a:r>
              <a:rPr lang="lv-LV" dirty="0">
                <a:solidFill>
                  <a:srgbClr val="C00000"/>
                </a:solidFill>
                <a:latin typeface="Arial Narrow" panose="020B0606020202030204" pitchFamily="34" charset="0"/>
              </a:rPr>
              <a:t>2022. gada 29 .jūnijs. </a:t>
            </a:r>
          </a:p>
          <a:p>
            <a:r>
              <a:rPr lang="lv-LV" dirty="0">
                <a:solidFill>
                  <a:schemeClr val="tx1">
                    <a:lumMod val="75000"/>
                    <a:lumOff val="25000"/>
                  </a:schemeClr>
                </a:solidFill>
                <a:latin typeface="Arial Narrow" panose="020B0606020202030204" pitchFamily="34" charset="0"/>
              </a:rPr>
              <a:t>132. Izglītojamam vai viņa likumiskajam pārstāvim Administratīvā procesa likumā noteiktajā kārtībā ir tiesības mēneša laikā pēc sertifikāta izsniegšanas iesniegt centrā iesniegumu ar lūgumu pārskatīt eksāmenā saņemto vērtējumu. Iesniegumam pievieno izsniegtā sertifikāta kopiju.</a:t>
            </a:r>
          </a:p>
        </p:txBody>
      </p:sp>
      <p:pic>
        <p:nvPicPr>
          <p:cNvPr id="4" name="Picture 4" descr="Premium Photo | Students hands taking exams, writing examination room with  holding pencil on optical form">
            <a:extLst>
              <a:ext uri="{FF2B5EF4-FFF2-40B4-BE49-F238E27FC236}">
                <a16:creationId xmlns:a16="http://schemas.microsoft.com/office/drawing/2014/main" id="{D69F2F93-72B1-4375-AE3E-61DBC5832DD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0122" r="27136"/>
          <a:stretch/>
        </p:blipFill>
        <p:spPr bwMode="auto">
          <a:xfrm>
            <a:off x="-19050" y="757238"/>
            <a:ext cx="3419475" cy="53292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8272769"/>
      </p:ext>
    </p:extLst>
  </p:cSld>
  <p:clrMapOvr>
    <a:masterClrMapping/>
  </p:clrMapOvr>
  <mc:AlternateContent xmlns:mc="http://schemas.openxmlformats.org/markup-compatibility/2006" xmlns:p15="http://schemas.microsoft.com/office/powerpoint/2012/main">
    <mc:Choice Requires="p15">
      <p:transition spd="med">
        <p15:prstTrans prst="pageCurlDoubl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F2B91-A493-49BA-B85C-7D09D17A4E6A}"/>
              </a:ext>
            </a:extLst>
          </p:cNvPr>
          <p:cNvSpPr>
            <a:spLocks noGrp="1"/>
          </p:cNvSpPr>
          <p:nvPr>
            <p:ph type="title"/>
          </p:nvPr>
        </p:nvSpPr>
        <p:spPr/>
        <p:txBody>
          <a:bodyPr/>
          <a:lstStyle/>
          <a:p>
            <a:endParaRPr lang="lv-LV" dirty="0"/>
          </a:p>
        </p:txBody>
      </p:sp>
      <p:sp>
        <p:nvSpPr>
          <p:cNvPr id="3" name="Content Placeholder 2">
            <a:extLst>
              <a:ext uri="{FF2B5EF4-FFF2-40B4-BE49-F238E27FC236}">
                <a16:creationId xmlns:a16="http://schemas.microsoft.com/office/drawing/2014/main" id="{96C82318-A2B8-4DB5-9CAC-CF8F53580187}"/>
              </a:ext>
            </a:extLst>
          </p:cNvPr>
          <p:cNvSpPr>
            <a:spLocks noGrp="1"/>
          </p:cNvSpPr>
          <p:nvPr>
            <p:ph idx="1"/>
          </p:nvPr>
        </p:nvSpPr>
        <p:spPr/>
        <p:txBody>
          <a:bodyPr/>
          <a:lstStyle/>
          <a:p>
            <a:pPr marL="0" indent="0">
              <a:buNone/>
            </a:pPr>
            <a:r>
              <a:rPr lang="lv-LV" sz="3200" b="1" dirty="0">
                <a:solidFill>
                  <a:srgbClr val="0070C0"/>
                </a:solidFill>
                <a:latin typeface="Arial Narrow" panose="020B0606020202030204" pitchFamily="34" charset="0"/>
              </a:rPr>
              <a:t>IEVĒRO - ĻOTI SVARĪGI! </a:t>
            </a:r>
          </a:p>
          <a:p>
            <a:pPr marL="0" indent="0">
              <a:buNone/>
            </a:pPr>
            <a:endParaRPr lang="lv-LV" sz="700" b="1" dirty="0">
              <a:solidFill>
                <a:srgbClr val="0070C0"/>
              </a:solidFill>
              <a:latin typeface="Arial Narrow" panose="020B0606020202030204" pitchFamily="34" charset="0"/>
            </a:endParaRPr>
          </a:p>
          <a:p>
            <a:r>
              <a:rPr lang="lv-LV" dirty="0">
                <a:latin typeface="Arial Narrow" panose="020B0606020202030204" pitchFamily="34" charset="0"/>
              </a:rPr>
              <a:t> Ierodoties uz eksāmenu, </a:t>
            </a:r>
            <a:r>
              <a:rPr lang="lv-LV" dirty="0">
                <a:solidFill>
                  <a:srgbClr val="C00000"/>
                </a:solidFill>
                <a:latin typeface="Arial Narrow" panose="020B0606020202030204" pitchFamily="34" charset="0"/>
              </a:rPr>
              <a:t>obligāti līdzi jāņem pase vai ID karte, ko uzrādīt.</a:t>
            </a:r>
          </a:p>
          <a:p>
            <a:r>
              <a:rPr lang="lv-LV" dirty="0">
                <a:latin typeface="Arial Narrow" panose="020B0606020202030204" pitchFamily="34" charset="0"/>
              </a:rPr>
              <a:t>Rakstu daļas sākums pulksten 10.00.  Atnāc vismaz 15 minūtes pirms tās sākuma.</a:t>
            </a:r>
          </a:p>
          <a:p>
            <a:r>
              <a:rPr lang="lv-LV" b="1" dirty="0">
                <a:solidFill>
                  <a:srgbClr val="C00000"/>
                </a:solidFill>
                <a:latin typeface="Arial Narrow" panose="020B0606020202030204" pitchFamily="34" charset="0"/>
              </a:rPr>
              <a:t>AIZLIEGTS</a:t>
            </a:r>
            <a:r>
              <a:rPr lang="lv-LV" dirty="0">
                <a:latin typeface="Arial Narrow" panose="020B0606020202030204" pitchFamily="34" charset="0"/>
              </a:rPr>
              <a:t> izmantot mobilos telefonus, planšetdatorus, u.c. </a:t>
            </a:r>
          </a:p>
        </p:txBody>
      </p:sp>
      <p:pic>
        <p:nvPicPr>
          <p:cNvPr id="4" name="Picture 4" descr="Premium Photo | Students hands taking exams, writing examination room with  holding pencil on optical form">
            <a:extLst>
              <a:ext uri="{FF2B5EF4-FFF2-40B4-BE49-F238E27FC236}">
                <a16:creationId xmlns:a16="http://schemas.microsoft.com/office/drawing/2014/main" id="{EF0E5FE6-E7EB-4BD8-9272-95C68C724DF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0122" r="27136"/>
          <a:stretch/>
        </p:blipFill>
        <p:spPr bwMode="auto">
          <a:xfrm>
            <a:off x="-19050" y="757238"/>
            <a:ext cx="3419475" cy="53292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243375"/>
      </p:ext>
    </p:extLst>
  </p:cSld>
  <p:clrMapOvr>
    <a:masterClrMapping/>
  </p:clrMapOvr>
  <mc:AlternateContent xmlns:mc="http://schemas.openxmlformats.org/markup-compatibility/2006" xmlns:p15="http://schemas.microsoft.com/office/powerpoint/2012/main">
    <mc:Choice Requires="p15">
      <p:transition spd="med">
        <p15:prstTrans prst="pageCurlDouble"/>
      </p:transition>
    </mc:Choice>
    <mc:Fallback xmlns="">
      <p:transition spd="med">
        <p:fade/>
      </p:transition>
    </mc:Fallback>
  </mc:AlternateContent>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s" ma:contentTypeID="0x010100106829EEA1EF1E4999F463654055DE93" ma:contentTypeVersion="2" ma:contentTypeDescription="Izveidot jaunu dokumentu." ma:contentTypeScope="" ma:versionID="237fbf2d84d73398079946b23b8cf8e5">
  <xsd:schema xmlns:xsd="http://www.w3.org/2001/XMLSchema" xmlns:xs="http://www.w3.org/2001/XMLSchema" xmlns:p="http://schemas.microsoft.com/office/2006/metadata/properties" xmlns:ns3="9ec0ae8f-c95b-4132-adc8-bb294d814c48" targetNamespace="http://schemas.microsoft.com/office/2006/metadata/properties" ma:root="true" ma:fieldsID="3fc4dedd192b65d144b5851e10feb7ae" ns3:_="">
    <xsd:import namespace="9ec0ae8f-c95b-4132-adc8-bb294d814c48"/>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ec0ae8f-c95b-4132-adc8-bb294d814c4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atura tips"/>
        <xsd:element ref="dc:title" minOccurs="0" maxOccurs="1" ma:index="4" ma:displayName="Virsrakst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CD3ADCF-7DFB-459B-BFF2-E5780E09826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ec0ae8f-c95b-4132-adc8-bb294d814c4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C1A9107-A520-4E48-8291-D50C908B1323}">
  <ds:schemaRefs>
    <ds:schemaRef ds:uri="http://schemas.microsoft.com/office/2006/documentManagement/types"/>
    <ds:schemaRef ds:uri="http://schemas.microsoft.com/office/infopath/2007/PartnerControls"/>
    <ds:schemaRef ds:uri="http://purl.org/dc/dcmitype/"/>
    <ds:schemaRef ds:uri="http://www.w3.org/XML/1998/namespace"/>
    <ds:schemaRef ds:uri="http://purl.org/dc/elements/1.1/"/>
    <ds:schemaRef ds:uri="http://purl.org/dc/terms/"/>
    <ds:schemaRef ds:uri="http://schemas.microsoft.com/office/2006/metadata/properties"/>
    <ds:schemaRef ds:uri="http://schemas.openxmlformats.org/package/2006/metadata/core-properties"/>
    <ds:schemaRef ds:uri="9ec0ae8f-c95b-4132-adc8-bb294d814c48"/>
  </ds:schemaRefs>
</ds:datastoreItem>
</file>

<file path=customXml/itemProps3.xml><?xml version="1.0" encoding="utf-8"?>
<ds:datastoreItem xmlns:ds="http://schemas.openxmlformats.org/officeDocument/2006/customXml" ds:itemID="{123D59C0-531A-4F6F-87C6-9B4D354BF5D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635</TotalTime>
  <Words>1652</Words>
  <Application>Microsoft Office PowerPoint</Application>
  <PresentationFormat>Widescreen</PresentationFormat>
  <Paragraphs>76</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 Narrow</vt:lpstr>
      <vt:lpstr>Corbel</vt:lpstr>
      <vt:lpstr>Wingdings 2</vt:lpstr>
      <vt:lpstr>Frame</vt:lpstr>
      <vt:lpstr>VALSTS PĀRBAUDĪJUMU NORISE  2021./2022.MĀCĪBU GADĀ 12.klasē Valsts pārbaudījumu norises kārtība 17.12.2013. Ministru kabineta noteikumi Nr.1510  </vt:lpstr>
      <vt:lpstr>Ja Tu domā, ka Tu vari, tad Tu vari! Ja Tu domā, ka Tu nevari, tad Tu nevari!  Jebkurā gadījumā Tev ir taisnība!                                                        /Henrijs Fords/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VALSTS PĀRBAUDĪJUMU NORISE 2020./2021.MĀCĪBU GADĀ 12.klasē</dc:title>
  <dc:creator>mari.iece</dc:creator>
  <cp:lastModifiedBy>mari.iece</cp:lastModifiedBy>
  <cp:revision>26</cp:revision>
  <cp:lastPrinted>2021-12-07T10:26:35Z</cp:lastPrinted>
  <dcterms:created xsi:type="dcterms:W3CDTF">2020-12-01T14:16:43Z</dcterms:created>
  <dcterms:modified xsi:type="dcterms:W3CDTF">2021-12-15T11:00:39Z</dcterms:modified>
</cp:coreProperties>
</file>