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446" r:id="rId5"/>
    <p:sldId id="482" r:id="rId6"/>
    <p:sldId id="483" r:id="rId7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rojekti\=%20MSG\=%20Prezentacijas\CE_rezultati_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100" b="1" kern="1200" cap="none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2023./2024.mācību gada Centralizēto eksāmenu rezultātu salīdzinājums </a:t>
            </a:r>
          </a:p>
          <a:p>
            <a:pPr>
              <a:defRPr>
                <a:solidFill>
                  <a:schemeClr val="tx2"/>
                </a:solidFill>
              </a:defRPr>
            </a:pPr>
            <a:r>
              <a:rPr lang="en-US" sz="2100" b="1" kern="1200" cap="none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pamatizglītības programm</a:t>
            </a:r>
            <a:r>
              <a:rPr lang="lv-LV" sz="2100" b="1" kern="1200" cap="none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ā </a:t>
            </a:r>
            <a:r>
              <a:rPr lang="en-US" sz="2100" b="1" kern="1200" cap="none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MSĢ</a:t>
            </a:r>
            <a:r>
              <a:rPr lang="lv-LV" sz="2100" b="1" kern="1200" cap="none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(visi nokārtoja)</a:t>
            </a:r>
            <a:r>
              <a:rPr lang="en-US" sz="2100" b="1" kern="1200" cap="none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TSV ’’Jūrmala’’ un Latvijā</a:t>
            </a:r>
          </a:p>
        </c:rich>
      </c:tx>
      <c:layout>
        <c:manualLayout>
          <c:xMode val="edge"/>
          <c:yMode val="edge"/>
          <c:x val="8.0517102470122365E-2"/>
          <c:y val="4.8924613589967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8.4693282372444431E-2"/>
          <c:y val="0.18711847747279362"/>
          <c:w val="0.86220092902595058"/>
          <c:h val="0.652189880764298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Sheet1!$C$5</c:f>
              <c:strCache>
                <c:ptCount val="1"/>
                <c:pt idx="0">
                  <c:v>MSĢ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Sheet1!$B$6:$B$8</c:f>
              <c:strCache>
                <c:ptCount val="3"/>
                <c:pt idx="0">
                  <c:v>Latviešu valoda</c:v>
                </c:pt>
                <c:pt idx="1">
                  <c:v>Angļu valoda</c:v>
                </c:pt>
                <c:pt idx="2">
                  <c:v>Matemātika</c:v>
                </c:pt>
              </c:strCache>
            </c:strRef>
          </c:cat>
          <c:val>
            <c:numRef>
              <c:f>Sheet1!$C$6:$C$8</c:f>
              <c:numCache>
                <c:formatCode>0.00%</c:formatCode>
                <c:ptCount val="3"/>
                <c:pt idx="0">
                  <c:v>0.59079999999999999</c:v>
                </c:pt>
                <c:pt idx="1">
                  <c:v>0.68079999999999996</c:v>
                </c:pt>
                <c:pt idx="2">
                  <c:v>0.4158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D8-4C55-B38A-634AA4DC0EF5}"/>
            </c:ext>
          </c:extLst>
        </c:ser>
        <c:ser>
          <c:idx val="2"/>
          <c:order val="1"/>
          <c:tx>
            <c:strRef>
              <c:f>Sheet1!$D$5</c:f>
              <c:strCache>
                <c:ptCount val="1"/>
                <c:pt idx="0">
                  <c:v>MSĢ TSV "Jūrmala"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l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Sheet1!$B$6:$B$8</c:f>
              <c:strCache>
                <c:ptCount val="3"/>
                <c:pt idx="0">
                  <c:v>Latviešu valoda</c:v>
                </c:pt>
                <c:pt idx="1">
                  <c:v>Angļu valoda</c:v>
                </c:pt>
                <c:pt idx="2">
                  <c:v>Matemātika</c:v>
                </c:pt>
              </c:strCache>
            </c:strRef>
          </c:cat>
          <c:val>
            <c:numRef>
              <c:f>Sheet1!$D$6:$D$8</c:f>
              <c:numCache>
                <c:formatCode>0.00%</c:formatCode>
                <c:ptCount val="3"/>
                <c:pt idx="0">
                  <c:v>0.56799999999999995</c:v>
                </c:pt>
                <c:pt idx="1">
                  <c:v>0.64</c:v>
                </c:pt>
                <c:pt idx="2">
                  <c:v>0.35899999999999999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D8-4C55-B38A-634AA4DC0EF5}"/>
            </c:ext>
          </c:extLst>
        </c:ser>
        <c:ser>
          <c:idx val="1"/>
          <c:order val="2"/>
          <c:tx>
            <c:strRef>
              <c:f>Sheet1!$E$5</c:f>
              <c:strCache>
                <c:ptCount val="1"/>
                <c:pt idx="0">
                  <c:v>Latvija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l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Sheet1!$B$6:$B$8</c:f>
              <c:strCache>
                <c:ptCount val="3"/>
                <c:pt idx="0">
                  <c:v>Latviešu valoda</c:v>
                </c:pt>
                <c:pt idx="1">
                  <c:v>Angļu valoda</c:v>
                </c:pt>
                <c:pt idx="2">
                  <c:v>Matemātika</c:v>
                </c:pt>
              </c:strCache>
            </c:strRef>
          </c:cat>
          <c:val>
            <c:numRef>
              <c:f>Sheet1!$E$6:$E$8</c:f>
              <c:numCache>
                <c:formatCode>0.00%</c:formatCode>
                <c:ptCount val="3"/>
                <c:pt idx="0">
                  <c:v>0.59099999999999997</c:v>
                </c:pt>
                <c:pt idx="1">
                  <c:v>0.63900000000000001</c:v>
                </c:pt>
                <c:pt idx="2">
                  <c:v>0.432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D8-4C55-B38A-634AA4DC0EF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9265960"/>
        <c:axId val="349265568"/>
      </c:barChart>
      <c:catAx>
        <c:axId val="349265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49265568"/>
        <c:crosses val="autoZero"/>
        <c:auto val="1"/>
        <c:lblAlgn val="ctr"/>
        <c:lblOffset val="100"/>
        <c:noMultiLvlLbl val="0"/>
      </c:catAx>
      <c:valAx>
        <c:axId val="3492655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0"/>
        <c:majorTickMark val="none"/>
        <c:minorTickMark val="cross"/>
        <c:tickLblPos val="nextTo"/>
        <c:spPr>
          <a:noFill/>
          <a:ln>
            <a:solidFill>
              <a:schemeClr val="bg2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49265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18643925589644"/>
          <c:y val="0.90743525809273839"/>
          <c:w val="0.30875813984272316"/>
          <c:h val="4.7695021481159595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dirty="0"/>
              <a:t>2023./2024. māc. gadā  34% no MSĢ izglītojamiem  </a:t>
            </a:r>
          </a:p>
          <a:p>
            <a:pPr>
              <a:defRPr/>
            </a:pPr>
            <a:r>
              <a:rPr lang="lv-LV" dirty="0"/>
              <a:t> piedalījās VISC mācību priekšmetu olimpiādēs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4.9195005515614898E-2"/>
          <c:y val="0.1314411797015079"/>
          <c:w val="0.95080499448438516"/>
          <c:h val="0.7104538879765258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2020./2021.māc.gads</c:v>
                </c:pt>
                <c:pt idx="1">
                  <c:v>2021./2022.māc.gads</c:v>
                </c:pt>
                <c:pt idx="2">
                  <c:v>2022./2023.māc.gads</c:v>
                </c:pt>
                <c:pt idx="3">
                  <c:v>2023./2024.māc.gads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17</c:v>
                </c:pt>
                <c:pt idx="2">
                  <c:v>43</c:v>
                </c:pt>
                <c:pt idx="3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2D-4ACB-9AF7-5850EB5247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2020./2021.māc.gads</c:v>
                </c:pt>
                <c:pt idx="1">
                  <c:v>2021./2022.māc.gads</c:v>
                </c:pt>
                <c:pt idx="2">
                  <c:v>2022./2023.māc.gads</c:v>
                </c:pt>
                <c:pt idx="3">
                  <c:v>2023./2024.māc.gads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2D-4ACB-9AF7-5850EB5247A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2020./2021.māc.gads</c:v>
                </c:pt>
                <c:pt idx="1">
                  <c:v>2021./2022.māc.gads</c:v>
                </c:pt>
                <c:pt idx="2">
                  <c:v>2022./2023.māc.gads</c:v>
                </c:pt>
                <c:pt idx="3">
                  <c:v>2023./2024.māc.gads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2D-4ACB-9AF7-5850EB5247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44166080"/>
        <c:axId val="1444162720"/>
      </c:lineChart>
      <c:catAx>
        <c:axId val="144416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444162720"/>
        <c:crosses val="autoZero"/>
        <c:auto val="1"/>
        <c:lblAlgn val="ctr"/>
        <c:lblOffset val="100"/>
        <c:noMultiLvlLbl val="0"/>
      </c:catAx>
      <c:valAx>
        <c:axId val="14441627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44166080"/>
        <c:crosses val="autoZero"/>
        <c:crossBetween val="between"/>
      </c:valAx>
      <c:spPr>
        <a:noFill/>
        <a:ln>
          <a:solidFill>
            <a:srgbClr val="0070C0">
              <a:alpha val="98000"/>
            </a:srgbClr>
          </a:solidFill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EC516-3483-42F2-AD5A-B2612F547635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54A2D-4A93-4B41-8D8A-0D05E36B7E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4415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26D87-702A-4B04-8E8B-C4C5C0A0BACC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6741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3AEFFCE-94FB-9BFF-3D4A-735F8E48C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5872E721-64D8-9005-1D71-8270191CA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40E600A-D9FA-9030-D490-7E7E05B20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77D-37D2-40F6-B12F-DEE6B78F6D74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089508C-88FC-E935-3093-29AC7F8E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305E109-14B1-E2BA-E417-E71A69D4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360E-2116-47F7-BC4E-B153D8015E3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8802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6CB552D-4B23-47EF-23DF-FA2E7FF42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17F290AF-3FA9-54D9-7EA2-9DBAF1241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BF114AD-EF12-78F1-2E5A-80D0E1C67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77D-37D2-40F6-B12F-DEE6B78F6D74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E7497A0-5F35-9D71-B4BB-F63F10C18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A99238E-FC32-B7EA-E36D-453779D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360E-2116-47F7-BC4E-B153D8015E3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6246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5FFFDAA9-37F3-E87D-B5B8-E84C2DC99B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709B5F89-EEC9-1479-E164-3471C9A31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0800E10-B451-2F11-1273-2C23C59EC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77D-37D2-40F6-B12F-DEE6B78F6D74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4E85C39-1706-5E2C-8BCA-F15FD713D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D335BB8-D771-6B6F-F1A8-59CE94413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360E-2116-47F7-BC4E-B153D8015E3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3070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AA7C6E7-5427-2243-7CA2-E362DDCBE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79FF032-7B80-37D6-220A-9DA236778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8CB919C-D45F-685A-E1BF-276DEA821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77D-37D2-40F6-B12F-DEE6B78F6D74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73EF514-A55F-552E-1A2F-D8FF9C30B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6BCC57F-DD06-B2E7-D5D8-BA63E4F93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360E-2116-47F7-BC4E-B153D8015E3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021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A4EFD25-4F50-9704-183D-CAE0331E2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F7BB7A53-0534-6B13-EA29-BB7A70D2A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B36ABA6-E61C-7BAE-C85D-1AB3F6F2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77D-37D2-40F6-B12F-DEE6B78F6D74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4D1FF5E-5794-6BF8-5843-BDE98B002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24D318B-7B9E-2FF8-67FB-11F84287B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360E-2116-47F7-BC4E-B153D8015E3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525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C2B15FA-F950-FD01-841B-48841DA51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86DED1D-6359-C679-BA64-215D5A7F6B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3E7D6E0D-10EA-D604-4276-EEE82DC8E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181CE483-8C54-F1C6-3501-167196DDE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77D-37D2-40F6-B12F-DEE6B78F6D74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D7624CFF-6F11-37F2-8EDB-B9613D43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AAE94E94-E8CC-3373-CB31-825E1C788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360E-2116-47F7-BC4E-B153D8015E3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852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852F623-7BC5-0D07-834F-CA4C7BCC9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8C0E372E-C96D-055D-6BA8-6952A46EC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D8C6D22F-74AE-A6C2-D6F1-2B67BCF50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9C5C842A-2225-971E-AF22-FB93D6661C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4D863893-5818-617A-CD81-5799FCFB0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2C487754-C6AF-1C40-2E30-A86E037EE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77D-37D2-40F6-B12F-DEE6B78F6D74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E6F6F464-9929-C52E-19E0-ECFF981A7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00C4EB0B-1FB0-AF35-27FF-73348952B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360E-2116-47F7-BC4E-B153D8015E3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4697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0C2B312-742C-E292-AF67-AAFAE3466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7D32F6A2-DD2C-8CD7-411C-1BAC481BB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77D-37D2-40F6-B12F-DEE6B78F6D74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163F27BA-A38B-24F8-57FA-D30C97CC8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AA544D6F-BB97-99A9-3C8B-5B4D0E1E3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360E-2116-47F7-BC4E-B153D8015E3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994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D7788377-892B-2224-D719-59DE5968E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77D-37D2-40F6-B12F-DEE6B78F6D74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C853BE03-C589-641A-1F91-5DDF9E3B6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AFBE16C-F730-9BB7-95AD-3A5DEE0C0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360E-2116-47F7-BC4E-B153D8015E3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9811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3A11F83-3E5B-6266-0AED-70E7505C1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0034611-76F6-5821-6C29-40F02FEFF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20F39285-36E5-2714-58B3-E28E4ADE3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2B210705-A1A7-F110-D668-107B398D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77D-37D2-40F6-B12F-DEE6B78F6D74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659AD843-94E3-7F3D-9FEC-4686ECFEC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C4BA26A5-F91C-4F4B-421C-70FED3DAA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360E-2116-47F7-BC4E-B153D8015E3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760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8EE8DEB-756B-B068-6324-41805F86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9F5ABFB2-0919-6DC9-2AB4-346008585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A692977-905F-A093-869E-5A42D5C85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BDBCCCA0-F073-2614-1151-B42C2C0AA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477D-37D2-40F6-B12F-DEE6B78F6D74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45575B81-D19F-B982-221A-DB2AD22BC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7F62F568-AE67-6D59-9173-ED31B8CF7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360E-2116-47F7-BC4E-B153D8015E3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18424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34E5757F-1CDF-7E66-9E90-1EBF302BB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3EA9B55B-8423-D9C1-0423-4DCC48E71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DC63EA5A-5EBC-3245-EB1E-B5122D78C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F9477D-37D2-40F6-B12F-DEE6B78F6D74}" type="datetimeFigureOut">
              <a:rPr lang="lv-LV" smtClean="0"/>
              <a:t>17.10.2024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892F6FC-1241-9D16-4C4E-665B8F595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8AC9DD1-36C5-FB99-5745-C9B42F28A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86360E-2116-47F7-BC4E-B153D8015E3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17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visc.gov.lv/lv/valsts-parbaudes-darb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2296956-D8D6-0B71-E494-A41B6F90D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7626"/>
            <a:ext cx="9144000" cy="2461846"/>
          </a:xfrm>
        </p:spPr>
        <p:txBody>
          <a:bodyPr>
            <a:normAutofit fontScale="90000"/>
          </a:bodyPr>
          <a:lstStyle/>
          <a:p>
            <a:br>
              <a:rPr lang="lv-LV" sz="3600" b="1" dirty="0"/>
            </a:br>
            <a:br>
              <a:rPr lang="lv-LV" sz="3600" b="1" dirty="0"/>
            </a:br>
            <a:r>
              <a:rPr lang="lv-LV" sz="3600" b="1" dirty="0"/>
              <a:t>Valsts pārbaudes darbi par pamatizglītību 2024./2025.māc.gadā </a:t>
            </a:r>
            <a:br>
              <a:rPr lang="lv-LV" sz="3600" b="1" dirty="0"/>
            </a:br>
            <a:r>
              <a:rPr lang="lv-LV" sz="2400" dirty="0">
                <a:hlinkClick r:id="rId2"/>
              </a:rPr>
              <a:t>https://www.visc.gov.lv/lv/valsts-parbaudes-darbi</a:t>
            </a:r>
            <a:br>
              <a:rPr lang="lv-LV" sz="2400" dirty="0"/>
            </a:br>
            <a:r>
              <a:rPr lang="lv-LV" sz="2400" dirty="0"/>
              <a:t>                                                                                                 </a:t>
            </a:r>
            <a:r>
              <a:rPr lang="lv-LV" sz="1800" i="1" dirty="0">
                <a:latin typeface="Arial Narrow" panose="020B0606020202030204" pitchFamily="34" charset="0"/>
              </a:rPr>
              <a:t>16.10.2024. informāciju sagatavoja DVIJ </a:t>
            </a:r>
            <a:r>
              <a:rPr lang="lv-LV" sz="1800" i="1" dirty="0" err="1">
                <a:latin typeface="Arial Narrow" panose="020B0606020202030204" pitchFamily="34" charset="0"/>
              </a:rPr>
              <a:t>F.Ģēvele</a:t>
            </a:r>
            <a:br>
              <a:rPr lang="lv-LV" sz="1800" b="1" i="1" dirty="0">
                <a:latin typeface="Arial Narrow" panose="020B0606020202030204" pitchFamily="34" charset="0"/>
              </a:rPr>
            </a:br>
            <a:endParaRPr lang="lv-LV" sz="1800" i="1" dirty="0">
              <a:latin typeface="Arial Narrow" panose="020B0606020202030204" pitchFamily="34" charset="0"/>
            </a:endParaRP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269CA76B-D9B3-7B8E-D288-D738606422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828" y="2686929"/>
            <a:ext cx="11493304" cy="3530991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4E4E3F"/>
                </a:solidFill>
                <a:effectLst/>
                <a:latin typeface="Arial Narrow" panose="020B0606020202030204" pitchFamily="34" charset="0"/>
              </a:rPr>
              <a:t>No 1.novembra līdz 15.decembrim </a:t>
            </a:r>
            <a:r>
              <a:rPr lang="lv-LV" b="0" i="0" dirty="0">
                <a:solidFill>
                  <a:srgbClr val="0070C0"/>
                </a:solidFill>
                <a:effectLst/>
                <a:latin typeface="Arial Narrow" panose="020B0606020202030204" pitchFamily="34" charset="0"/>
              </a:rPr>
              <a:t>izglītības iestāde piesaka  </a:t>
            </a:r>
            <a:r>
              <a:rPr lang="lv-LV" b="0" i="0" dirty="0">
                <a:solidFill>
                  <a:srgbClr val="4E4E3F"/>
                </a:solidFill>
                <a:effectLst/>
                <a:latin typeface="Arial Narrow" panose="020B0606020202030204" pitchFamily="34" charset="0"/>
              </a:rPr>
              <a:t>valsts  pārbaudījumu informācijas sistēmā, pamatojoties uz 9.klases izglītojamā vai viņa likumiskā pārstāvja iesniegumu, kurā norādīti eksāmeni, kurus izglītojamais kārtos.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4E4E3F"/>
                </a:solidFill>
                <a:effectLst/>
                <a:latin typeface="Arial Narrow" panose="020B0606020202030204" pitchFamily="34" charset="0"/>
              </a:rPr>
              <a:t>Ar 2. septembri mainās arī centralizēto eksāmenu snieguma slieksnis.  9. klasē - no 10% </a:t>
            </a:r>
            <a:r>
              <a:rPr lang="lv-LV" dirty="0">
                <a:solidFill>
                  <a:srgbClr val="4E4E3F"/>
                </a:solidFill>
                <a:latin typeface="Arial Narrow" panose="020B0606020202030204" pitchFamily="34" charset="0"/>
              </a:rPr>
              <a:t>uz</a:t>
            </a:r>
            <a:r>
              <a:rPr lang="lv-LV" b="0" i="0" dirty="0">
                <a:solidFill>
                  <a:srgbClr val="4E4E3F"/>
                </a:solidFill>
                <a:effectLst/>
                <a:latin typeface="Arial Narrow" panose="020B0606020202030204" pitchFamily="34" charset="0"/>
              </a:rPr>
              <a:t> 15%. </a:t>
            </a:r>
            <a:endParaRPr lang="lv-LV" dirty="0">
              <a:solidFill>
                <a:srgbClr val="4E4E3F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b="0" i="1" dirty="0">
                <a:solidFill>
                  <a:srgbClr val="4E4E3F"/>
                </a:solidFill>
                <a:effectLst/>
                <a:latin typeface="Arial Narrow" panose="020B0606020202030204" pitchFamily="34" charset="0"/>
              </a:rPr>
              <a:t>Sākot ar 2025. gada 1. septembri, paredzēts, ka arī 9. klasēm eksāmenā jāsasniedz 20%, lai pārbaudījums tiktu nokārtots</a:t>
            </a:r>
            <a:r>
              <a:rPr lang="lv-LV" b="0" i="0" dirty="0">
                <a:solidFill>
                  <a:srgbClr val="4E4E3F"/>
                </a:solidFill>
                <a:effectLst/>
                <a:latin typeface="Arial Narrow" panose="020B0606020202030204" pitchFamily="34" charset="0"/>
              </a:rPr>
              <a:t>.</a:t>
            </a:r>
          </a:p>
          <a:p>
            <a:r>
              <a:rPr lang="lv-LV" dirty="0"/>
              <a:t> </a:t>
            </a:r>
          </a:p>
          <a:p>
            <a:endParaRPr lang="lv-LV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5FCC7A7-B81E-AAC4-5BBC-1654B13B6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85360" y="173408"/>
            <a:ext cx="2119142" cy="5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02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F5BC1D0-7C0D-D40D-9FD1-32C95DB9B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000" b="1" dirty="0"/>
              <a:t>Valsts pārbaudes darbi par pamatizglītību 2024./2025.māc.gadā</a:t>
            </a:r>
            <a:br>
              <a:rPr lang="lv-LV" sz="3000" b="1" dirty="0"/>
            </a:br>
            <a:r>
              <a:rPr lang="lv-LV" sz="3000" b="1" i="1" dirty="0">
                <a:solidFill>
                  <a:srgbClr val="FF0000"/>
                </a:solidFill>
              </a:rPr>
              <a:t>! </a:t>
            </a:r>
            <a:r>
              <a:rPr lang="lv-LV" sz="2000" b="1" i="1" dirty="0">
                <a:solidFill>
                  <a:srgbClr val="FF0000"/>
                </a:solidFill>
              </a:rPr>
              <a:t>Vēl nav apstiprināti:  Ministru kabineta «Noteikumi par valsts pārbaudes darbu norises laikiem»</a:t>
            </a:r>
          </a:p>
        </p:txBody>
      </p:sp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D1EF1A4D-17A8-69E1-721F-75715E21BB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896524"/>
              </p:ext>
            </p:extLst>
          </p:nvPr>
        </p:nvGraphicFramePr>
        <p:xfrm>
          <a:off x="1325098" y="1825625"/>
          <a:ext cx="10028702" cy="382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31">
                  <a:extLst>
                    <a:ext uri="{9D8B030D-6E8A-4147-A177-3AD203B41FA5}">
                      <a16:colId xmlns:a16="http://schemas.microsoft.com/office/drawing/2014/main" val="86675606"/>
                    </a:ext>
                  </a:extLst>
                </a:gridCol>
                <a:gridCol w="3376246">
                  <a:extLst>
                    <a:ext uri="{9D8B030D-6E8A-4147-A177-3AD203B41FA5}">
                      <a16:colId xmlns:a16="http://schemas.microsoft.com/office/drawing/2014/main" val="3833987734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851993900"/>
                    </a:ext>
                  </a:extLst>
                </a:gridCol>
                <a:gridCol w="3869788">
                  <a:extLst>
                    <a:ext uri="{9D8B030D-6E8A-4147-A177-3AD203B41FA5}">
                      <a16:colId xmlns:a16="http://schemas.microsoft.com/office/drawing/2014/main" val="27666477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268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/>
                        <a:t>Valsts pārbaudes darbs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/>
                        <a:t>Rakstu daļa</a:t>
                      </a:r>
                    </a:p>
                    <a:p>
                      <a:r>
                        <a:rPr lang="lv-LV" sz="1400" dirty="0">
                          <a:solidFill>
                            <a:srgbClr val="FF0000"/>
                          </a:solidFill>
                        </a:rPr>
                        <a:t>Projekts- dati no semināra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/>
                        <a:t>Mutvārdu daļa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>
                          <a:solidFill>
                            <a:srgbClr val="FF0000"/>
                          </a:solidFill>
                        </a:rPr>
                        <a:t>Projekts- dati no semināra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200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Vienā svešvalodā: Angļu valoda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                                       Vācu valoda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2025.g. 20.maijā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2025.g. 20.maijā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20., 21., un 22.maijā </a:t>
                      </a:r>
                      <a:r>
                        <a:rPr lang="lv-LV" sz="1400" b="1" dirty="0">
                          <a:solidFill>
                            <a:schemeClr val="tx1"/>
                          </a:solidFill>
                        </a:rPr>
                        <a:t>Labo skolā</a:t>
                      </a:r>
                    </a:p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20. un 21.maijā </a:t>
                      </a:r>
                      <a:r>
                        <a:rPr lang="lv-LV" sz="1400" b="1" dirty="0">
                          <a:solidFill>
                            <a:schemeClr val="tx1"/>
                          </a:solidFill>
                        </a:rPr>
                        <a:t>Labo skolā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943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CE  Latviešu valodā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2025.g. 13.maijā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13.,14.,15. un 16.maijā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503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CE Matemātikā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2025.g. 3.jūnijā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68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Starpdisciplinārais  darbs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rgbClr val="FF0000"/>
                          </a:solidFill>
                        </a:rPr>
                        <a:t>2025.g. 28.maijā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Ietverts sociālās un pilsoniskās, dabaszinātņu un tehnoloģiju jomu saturs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18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lv-LV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b="1" i="1" dirty="0"/>
                        <a:t>Sertifikātus  par pamatizglītību plānots izsniegt sākot ar</a:t>
                      </a:r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i="1" dirty="0"/>
                        <a:t>2025.g.20.jūniju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41272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7D800E7-6A50-444E-3AFC-6666A2A14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85360" y="173408"/>
            <a:ext cx="2119142" cy="5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11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381B55C-2A74-B48A-A3CB-A71856E98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SVARĪGI  ZINĀT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E010275-13CF-EE99-9D1B-741C75676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Par vispārējās pamatizglītības programmas apguvi izglītojamam izsniedz liecību, ja:</a:t>
            </a:r>
          </a:p>
          <a:p>
            <a:pPr marL="0" indent="0">
              <a:buNone/>
            </a:pPr>
            <a:r>
              <a:rPr lang="lv-LV" sz="2400" dirty="0">
                <a:latin typeface="Arial Narrow" panose="020B0606020202030204" pitchFamily="34" charset="0"/>
              </a:rPr>
              <a:t>1)nav iegūts vērtējums gadā kādā no mācību priekšmetiem;</a:t>
            </a:r>
          </a:p>
          <a:p>
            <a:pPr marL="0" indent="0">
              <a:buNone/>
            </a:pPr>
            <a:r>
              <a:rPr lang="lv-LV" sz="2400" dirty="0">
                <a:latin typeface="Arial Narrow" panose="020B0606020202030204" pitchFamily="34" charset="0"/>
              </a:rPr>
              <a:t>2)vērtējums divos vai vairākos mācību priekšmetos zemāks par četrām ballēm;</a:t>
            </a:r>
          </a:p>
          <a:p>
            <a:pPr marL="0" indent="0">
              <a:buNone/>
            </a:pPr>
            <a:r>
              <a:rPr lang="lv-LV" sz="2400" dirty="0">
                <a:latin typeface="Arial Narrow" panose="020B0606020202030204" pitchFamily="34" charset="0"/>
              </a:rPr>
              <a:t>3)nav iegūts vērtējums kādā no valsts pārbaudījumiem (zemāks par 15%)</a:t>
            </a:r>
          </a:p>
          <a:p>
            <a:r>
              <a:rPr lang="lv-LV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Izmaiņas  mācību sasniegumu vērtēšanā no 2024./2025.māc. gada 2.septembra:</a:t>
            </a:r>
          </a:p>
          <a:p>
            <a:pPr marL="0" indent="0">
              <a:buNone/>
            </a:pPr>
            <a:r>
              <a:rPr lang="lv-LV" sz="2400" dirty="0">
                <a:latin typeface="Arial Narrow" panose="020B0606020202030204" pitchFamily="34" charset="0"/>
              </a:rPr>
              <a:t>1)Nav iespēju pārrakstīt katru pārbaudes darbu. </a:t>
            </a:r>
          </a:p>
          <a:p>
            <a:pPr marL="0" indent="0">
              <a:buNone/>
            </a:pPr>
            <a:r>
              <a:rPr lang="lv-LV" sz="2400" dirty="0">
                <a:latin typeface="Arial Narrow" panose="020B0606020202030204" pitchFamily="34" charset="0"/>
              </a:rPr>
              <a:t>2)Gada vērtējumu varēs uzlabot jeb pārrakstīt pārbaudes darbu,  kārtojot pārbaudes darbu mācību priekšmetā par visām apgūtajām mācību satura tēmām. </a:t>
            </a:r>
          </a:p>
          <a:p>
            <a:pPr marL="0" indent="0">
              <a:buNone/>
            </a:pPr>
            <a:r>
              <a:rPr lang="lv-LV" sz="2400" dirty="0">
                <a:latin typeface="Arial Narrow" panose="020B0606020202030204" pitchFamily="34" charset="0"/>
              </a:rPr>
              <a:t>3)Skolotājam ir  tiesības piešķirt lielāku nozīmi  pārbaudes darbu vērtējumam par atsevišķām  tēmām.  Tas nozīmē, ka gada vērtējums ne vienmēr būs vidējais aritmētiskais no visiem pārbaudes darbiem par apgūtajām tēmām.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8B5AA86-EC6D-1BF1-92B9-DD5D08D33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85360" y="173408"/>
            <a:ext cx="2119142" cy="5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4117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a 9">
            <a:extLst>
              <a:ext uri="{FF2B5EF4-FFF2-40B4-BE49-F238E27FC236}">
                <a16:creationId xmlns:a16="http://schemas.microsoft.com/office/drawing/2014/main" id="{D12B5DD8-30E6-BDD1-017F-2C1F1727B3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0528765"/>
              </p:ext>
            </p:extLst>
          </p:nvPr>
        </p:nvGraphicFramePr>
        <p:xfrm>
          <a:off x="-12700" y="0"/>
          <a:ext cx="122046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Picture 2">
            <a:extLst>
              <a:ext uri="{FF2B5EF4-FFF2-40B4-BE49-F238E27FC236}">
                <a16:creationId xmlns:a16="http://schemas.microsoft.com/office/drawing/2014/main" id="{FFA441F9-2400-2296-C820-1AC878AA0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90509" y="290649"/>
            <a:ext cx="2413993" cy="65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ida numura vietturis 5" descr="slaida numurs">
            <a:extLst>
              <a:ext uri="{FF2B5EF4-FFF2-40B4-BE49-F238E27FC236}">
                <a16:creationId xmlns:a16="http://schemas.microsoft.com/office/drawing/2014/main" id="{D3B7D995-EEB6-4C6C-F86D-86771C84D2FF}"/>
              </a:ext>
            </a:extLst>
          </p:cNvPr>
          <p:cNvSpPr txBox="1">
            <a:spLocks/>
          </p:cNvSpPr>
          <p:nvPr/>
        </p:nvSpPr>
        <p:spPr>
          <a:xfrm>
            <a:off x="11493121" y="635206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lv-LV" sz="1200" smtClean="0">
                <a:solidFill>
                  <a:srgbClr val="0B2B41"/>
                </a:solidFill>
              </a:rPr>
              <a:pPr algn="ctr" rtl="0"/>
              <a:t>4</a:t>
            </a:fld>
            <a:endParaRPr lang="lv-LV" sz="1200" dirty="0">
              <a:solidFill>
                <a:srgbClr val="0B2B41"/>
              </a:solidFill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6573D7C7-BC4C-8B3F-9761-6AE84397D9F0}"/>
              </a:ext>
            </a:extLst>
          </p:cNvPr>
          <p:cNvSpPr/>
          <p:nvPr/>
        </p:nvSpPr>
        <p:spPr>
          <a:xfrm>
            <a:off x="-12700" y="6747308"/>
            <a:ext cx="12204700" cy="117241"/>
          </a:xfrm>
          <a:prstGeom prst="rect">
            <a:avLst/>
          </a:prstGeom>
          <a:solidFill>
            <a:srgbClr val="30317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49FB02-A190-8AC0-A5F9-8E6FC426D80E}"/>
              </a:ext>
            </a:extLst>
          </p:cNvPr>
          <p:cNvSpPr/>
          <p:nvPr/>
        </p:nvSpPr>
        <p:spPr>
          <a:xfrm>
            <a:off x="-12700" y="336320"/>
            <a:ext cx="120855" cy="691889"/>
          </a:xfrm>
          <a:prstGeom prst="rect">
            <a:avLst/>
          </a:prstGeom>
          <a:solidFill>
            <a:srgbClr val="303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8766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6939E-5837-FE94-3037-CF1006392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b="1" dirty="0"/>
              <a:t>Dalība VISC mācību priekšmetu olimpiādēs</a:t>
            </a:r>
            <a:br>
              <a:rPr lang="lv-LV" dirty="0"/>
            </a:br>
            <a:r>
              <a:rPr lang="lv-LV" sz="1400" b="1" dirty="0">
                <a:latin typeface="Arial Narrow" panose="020B0606020202030204" pitchFamily="34" charset="0"/>
              </a:rPr>
              <a:t>Valsts izglītības satura centra 2.posma mācību priekšmetu olimpiādēs 2020./2021 (2) ; 2021./2022 (17) ; 2022./2023. (43); 2023./2024. (49) mācību gadā</a:t>
            </a:r>
            <a:endParaRPr lang="lv-LV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38E15CA-0772-2FFC-8ED5-FF70FFB4F01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7FA632D-E74F-35C3-D721-ECFEE8216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85360" y="173408"/>
            <a:ext cx="2119142" cy="5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00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2CF4E-00B8-A520-BD70-A1D87530D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563485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lv-LV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Atbalsta pasākumi izglītojamiem</a:t>
            </a:r>
            <a:br>
              <a:rPr lang="lv-LV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lv-LV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obligātā mācību satura apguvē</a:t>
            </a:r>
            <a:br>
              <a:rPr lang="lv-LV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lv-LV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2022./2023 un 2023./2024.</a:t>
            </a:r>
            <a:br>
              <a:rPr lang="lv-LV" sz="2400" b="1" dirty="0">
                <a:latin typeface="+mn-lt"/>
              </a:rPr>
            </a:br>
            <a:br>
              <a:rPr lang="lv-LV" sz="2400" b="1" dirty="0">
                <a:latin typeface="+mn-lt"/>
              </a:rPr>
            </a:br>
            <a:br>
              <a:rPr lang="lv-LV" sz="2400" b="1" dirty="0"/>
            </a:br>
            <a:r>
              <a:rPr lang="lv-LV" sz="2400" b="1" dirty="0"/>
              <a:t>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AC9114-35E8-410D-709B-61F13D776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12952" y="940527"/>
            <a:ext cx="5639259" cy="4925286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D9678-9041-DAE6-8055-DD686F9A2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6545" y="1094509"/>
            <a:ext cx="5066408" cy="5633497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00B0F0"/>
                </a:solidFill>
              </a:rPr>
              <a:t>! </a:t>
            </a:r>
            <a:r>
              <a:rPr lang="lv-LV" sz="1500" b="1" dirty="0"/>
              <a:t>Stundās</a:t>
            </a:r>
            <a:r>
              <a:rPr lang="lv-LV" sz="1500" dirty="0"/>
              <a:t> -</a:t>
            </a:r>
            <a:r>
              <a:rPr lang="lv-LV" sz="1500" b="1" dirty="0"/>
              <a:t>Mācīšanas –mācīšanās process</a:t>
            </a:r>
            <a:r>
              <a:rPr lang="lv-LV" sz="1500" dirty="0"/>
              <a:t>,  </a:t>
            </a:r>
            <a:r>
              <a:rPr lang="lv-LV" sz="1500" b="1" dirty="0"/>
              <a:t>AS</a:t>
            </a:r>
            <a:r>
              <a:rPr lang="lv-LV" sz="1500" b="1" dirty="0">
                <a:solidFill>
                  <a:srgbClr val="0070C0"/>
                </a:solidFill>
              </a:rPr>
              <a:t>, </a:t>
            </a:r>
          </a:p>
          <a:p>
            <a:r>
              <a:rPr lang="lv-LV" sz="1500" b="1" dirty="0"/>
              <a:t>*Caurviju prasmes: 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Kritiskā</a:t>
            </a:r>
            <a:r>
              <a:rPr lang="en-US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domāšana</a:t>
            </a:r>
            <a:r>
              <a:rPr lang="en-US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un problēmrisināšana</a:t>
            </a:r>
            <a:r>
              <a:rPr lang="lv-LV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Jaunrade</a:t>
            </a:r>
            <a:r>
              <a:rPr lang="en-US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un uzņēmējspēja</a:t>
            </a:r>
            <a:r>
              <a:rPr lang="lv-LV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Pašvadīta 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mācīšanās</a:t>
            </a:r>
            <a:r>
              <a:rPr lang="lv-LV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Sadarbība</a:t>
            </a:r>
            <a:r>
              <a:rPr lang="lv-LV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Pilsoniskā</a:t>
            </a:r>
            <a:r>
              <a:rPr lang="en-US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līdzdalība</a:t>
            </a:r>
            <a:r>
              <a:rPr lang="lv-LV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lv-LV" sz="15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1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*Vērtības</a:t>
            </a:r>
            <a:r>
              <a:rPr lang="lv-LV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lv-LV" sz="1500" i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Atbildība/</a:t>
            </a:r>
            <a:r>
              <a:rPr lang="lv-LV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Centība; Drosme/Godīgums;  Gudrība/Laipnība; Līdzcietība/Mērenība; Savaldība/Solidaritāte; Taisnīgums/Tolerance.</a:t>
            </a:r>
            <a:endParaRPr lang="lv-LV" sz="15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Papildus otra  matemātikas skolotāja piesaiste 9.a un 11.a, 11.b klasēs stundu laikā (gatavojoties CE)  - NEIZDEVĀS PILNĀ APJOMĀ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cs typeface="Times New Roman" panose="02020603050405020304" pitchFamily="18" charset="0"/>
              </a:rPr>
              <a:t>Konsultācijas izglītojamiem  pēc grafika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u="none" strike="noStrike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Papildu konsultācijas: </a:t>
            </a:r>
            <a:r>
              <a:rPr lang="lv-LV" sz="1500" b="1" u="none" strike="noStrike" dirty="0"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108- </a:t>
            </a:r>
            <a:r>
              <a:rPr lang="lv-LV" sz="1500" b="1" u="none" strike="noStrike" dirty="0">
                <a:solidFill>
                  <a:schemeClr val="accent1"/>
                </a:solidFill>
                <a:effectLst/>
                <a:cs typeface="Times New Roman" panose="02020603050405020304" pitchFamily="18" charset="0"/>
              </a:rPr>
              <a:t>(507)</a:t>
            </a:r>
            <a:r>
              <a:rPr lang="lv-LV" sz="15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: </a:t>
            </a:r>
            <a:r>
              <a:rPr lang="lv-LV" sz="1500" b="1" i="1" dirty="0">
                <a:solidFill>
                  <a:srgbClr val="7030A0"/>
                </a:solidFill>
                <a:cs typeface="Times New Roman" panose="02020603050405020304" pitchFamily="18" charset="0"/>
              </a:rPr>
              <a:t>23./24.-481 </a:t>
            </a:r>
            <a:r>
              <a:rPr lang="lv-LV" sz="1500" b="1" i="1" dirty="0" err="1">
                <a:solidFill>
                  <a:srgbClr val="7030A0"/>
                </a:solidFill>
                <a:cs typeface="Times New Roman" panose="02020603050405020304" pitchFamily="18" charset="0"/>
              </a:rPr>
              <a:t>izgl</a:t>
            </a:r>
            <a:r>
              <a:rPr lang="lv-LV" sz="1500" b="1" i="1" dirty="0">
                <a:solidFill>
                  <a:srgbClr val="7030A0"/>
                </a:solidFill>
                <a:cs typeface="Times New Roman" panose="02020603050405020304" pitchFamily="18" charset="0"/>
              </a:rPr>
              <a:t>. </a:t>
            </a:r>
            <a:endParaRPr lang="lv-LV" sz="1500" b="1" u="none" strike="noStrike" dirty="0">
              <a:solidFill>
                <a:schemeClr val="accent1"/>
              </a:solidFill>
              <a:effectLst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u="none" strike="noStrike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Dalība VISC olimpiādēs</a:t>
            </a:r>
            <a:r>
              <a:rPr lang="lv-LV" sz="1500" b="1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lv-LV" sz="1500" b="1" i="1" u="none" strike="noStrike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23./24.- 49 </a:t>
            </a:r>
            <a:r>
              <a:rPr lang="lv-LV" sz="1500" b="1" i="1" u="none" strike="noStrike" dirty="0" err="1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izgl</a:t>
            </a:r>
            <a:r>
              <a:rPr lang="lv-LV" sz="1500" b="1" i="1" u="none" strike="noStrike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000000"/>
                </a:solidFill>
                <a:cs typeface="Times New Roman" panose="02020603050405020304" pitchFamily="18" charset="0"/>
              </a:rPr>
              <a:t>Pārbaudes darbu pārrakstīšana:  piektdienās, ārpus konsultāciju laika. -</a:t>
            </a:r>
            <a:r>
              <a:rPr lang="lv-LV" sz="1500" b="1" dirty="0">
                <a:solidFill>
                  <a:srgbClr val="FF0000"/>
                </a:solidFill>
                <a:cs typeface="Times New Roman" panose="02020603050405020304" pitchFamily="18" charset="0"/>
              </a:rPr>
              <a:t>126 </a:t>
            </a:r>
            <a:r>
              <a:rPr lang="lv-LV" sz="15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(100); </a:t>
            </a:r>
            <a:r>
              <a:rPr lang="lv-LV" sz="1500" b="1" i="1" u="none" strike="noStrike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23./24.-164 </a:t>
            </a:r>
            <a:r>
              <a:rPr lang="lv-LV" sz="1500" b="1" i="1" u="none" strike="noStrike" dirty="0" err="1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izgl</a:t>
            </a:r>
            <a:r>
              <a:rPr lang="lv-LV" sz="1500" b="1" i="1" u="none" strike="noStrike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. reizes</a:t>
            </a:r>
            <a:endParaRPr lang="lv-LV" sz="15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000000"/>
                </a:solidFill>
                <a:cs typeface="Times New Roman" panose="02020603050405020304" pitchFamily="18" charset="0"/>
              </a:rPr>
              <a:t>Individuālas un grupu konsultācijas izglītojamo brīvdienās pēc izglītojamo vajadzības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000000"/>
                </a:solidFill>
                <a:cs typeface="Times New Roman" panose="02020603050405020304" pitchFamily="18" charset="0"/>
              </a:rPr>
              <a:t>Papildu mācību pasākumi mācību gada noslēgumā </a:t>
            </a:r>
            <a:r>
              <a:rPr lang="lv-LV" sz="1500" b="1" u="none" strike="noStrike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lv-LV" sz="1500" b="1" i="1" u="none" strike="noStrike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23./24. – 8.kl-1; 9.kl-5; 10.kl.-2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u="none" strike="noStrike" dirty="0">
                <a:solidFill>
                  <a:srgbClr val="7030A0"/>
                </a:solidFill>
                <a:effectLst/>
                <a:cs typeface="Times New Roman" panose="02020603050405020304" pitchFamily="18" charset="0"/>
              </a:rPr>
              <a:t>23./24. II semestrī  </a:t>
            </a:r>
            <a:r>
              <a:rPr lang="lv-LV" sz="1500" b="1" u="none" strike="noStrike" dirty="0" err="1">
                <a:effectLst/>
                <a:cs typeface="Times New Roman" panose="02020603050405020304" pitchFamily="18" charset="0"/>
              </a:rPr>
              <a:t>Chrombook</a:t>
            </a:r>
            <a:r>
              <a:rPr lang="lv-LV" sz="1500" b="1" u="none" strike="noStrike" dirty="0">
                <a:effectLst/>
                <a:cs typeface="Times New Roman" panose="02020603050405020304" pitchFamily="18" charset="0"/>
              </a:rPr>
              <a:t> klasē organizē attālinātās mācību priekšmetu stundas</a:t>
            </a:r>
            <a:endParaRPr lang="lv-LV" sz="1500" b="1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7030A0"/>
                </a:solidFill>
                <a:cs typeface="Times New Roman" panose="02020603050405020304" pitchFamily="18" charset="0"/>
              </a:rPr>
              <a:t>!</a:t>
            </a:r>
            <a:r>
              <a:rPr lang="lv-LV" sz="15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lv-LV" sz="1500" b="1" dirty="0">
                <a:cs typeface="Times New Roman" panose="02020603050405020304" pitchFamily="18" charset="0"/>
              </a:rPr>
              <a:t>Mācību sagatavošanas laiks internātā – vakaros </a:t>
            </a:r>
            <a:r>
              <a:rPr lang="lv-LV" sz="1500" b="1" dirty="0">
                <a:solidFill>
                  <a:srgbClr val="C00000"/>
                </a:solidFill>
                <a:cs typeface="Times New Roman" panose="02020603050405020304" pitchFamily="18" charset="0"/>
              </a:rPr>
              <a:t>PILNVEIDOT</a:t>
            </a:r>
            <a:endParaRPr lang="lv-LV" sz="1500" b="1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500" b="1" dirty="0">
                <a:solidFill>
                  <a:srgbClr val="7030A0"/>
                </a:solidFill>
                <a:cs typeface="Times New Roman" panose="02020603050405020304" pitchFamily="18" charset="0"/>
              </a:rPr>
              <a:t>! </a:t>
            </a:r>
            <a:r>
              <a:rPr lang="lv-LV" sz="1500" b="1" dirty="0">
                <a:cs typeface="Times New Roman" panose="02020603050405020304" pitchFamily="18" charset="0"/>
              </a:rPr>
              <a:t>Mācību – treniņu laikā ārpus Latvijas - </a:t>
            </a:r>
            <a:r>
              <a:rPr lang="lv-LV" sz="1500" b="1" dirty="0">
                <a:solidFill>
                  <a:srgbClr val="C00000"/>
                </a:solidFill>
                <a:cs typeface="Times New Roman" panose="02020603050405020304" pitchFamily="18" charset="0"/>
              </a:rPr>
              <a:t>PILNVEIDOT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500" b="1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5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4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400" b="1" dirty="0"/>
          </a:p>
          <a:p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0265A-13A8-CCDE-7846-AF277E76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E81DC-A25E-4D0A-B700-64934C5AE172}" type="slidenum">
              <a:rPr lang="lv-LV" smtClean="0"/>
              <a:t>6</a:t>
            </a:fld>
            <a:endParaRPr lang="lv-LV"/>
          </a:p>
        </p:txBody>
      </p:sp>
      <p:pic>
        <p:nvPicPr>
          <p:cNvPr id="6" name="Attēls 3">
            <a:extLst>
              <a:ext uri="{FF2B5EF4-FFF2-40B4-BE49-F238E27FC236}">
                <a16:creationId xmlns:a16="http://schemas.microsoft.com/office/drawing/2014/main" id="{A3664A92-CA3E-DDAF-96F9-1938A53712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951" y="674291"/>
            <a:ext cx="5637671" cy="6053715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B78861F2-E6D1-19A2-7C4C-0313AC581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85360" y="173408"/>
            <a:ext cx="2119142" cy="5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9155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723</Words>
  <Application>Microsoft Office PowerPoint</Application>
  <PresentationFormat>Platekrāna</PresentationFormat>
  <Paragraphs>65</Paragraphs>
  <Slides>6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7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6</vt:i4>
      </vt:variant>
    </vt:vector>
  </HeadingPairs>
  <TitlesOfParts>
    <vt:vector size="14" baseType="lpstr">
      <vt:lpstr>Aptos</vt:lpstr>
      <vt:lpstr>Aptos Display</vt:lpstr>
      <vt:lpstr>Arial</vt:lpstr>
      <vt:lpstr>Arial Narrow</vt:lpstr>
      <vt:lpstr>Calibri</vt:lpstr>
      <vt:lpstr>Times New Roman</vt:lpstr>
      <vt:lpstr>Tw Cen MT</vt:lpstr>
      <vt:lpstr>Office dizains</vt:lpstr>
      <vt:lpstr>  Valsts pārbaudes darbi par pamatizglītību 2024./2025.māc.gadā  https://www.visc.gov.lv/lv/valsts-parbaudes-darbi                                                                                                  16.10.2024. informāciju sagatavoja DVIJ F.Ģēvele </vt:lpstr>
      <vt:lpstr>Valsts pārbaudes darbi par pamatizglītību 2024./2025.māc.gadā ! Vēl nav apstiprināti:  Ministru kabineta «Noteikumi par valsts pārbaudes darbu norises laikiem»</vt:lpstr>
      <vt:lpstr>SVARĪGI  ZINĀT</vt:lpstr>
      <vt:lpstr>PowerPoint prezentācija</vt:lpstr>
      <vt:lpstr>Dalība VISC mācību priekšmetu olimpiādēs Valsts izglītības satura centra 2.posma mācību priekšmetu olimpiādēs 2020./2021 (2) ; 2021./2022 (17) ; 2022./2023. (43); 2023./2024. (49) mācību gadā</vt:lpstr>
      <vt:lpstr>Atbalsta pasākumi izglītojamiem obligātā mācību satura apguvē 2022./2023 un 2023./2024.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Frančeska Ģēvele</dc:creator>
  <cp:lastModifiedBy>Frančeska Ģēvele</cp:lastModifiedBy>
  <cp:revision>25</cp:revision>
  <dcterms:created xsi:type="dcterms:W3CDTF">2024-10-11T07:26:21Z</dcterms:created>
  <dcterms:modified xsi:type="dcterms:W3CDTF">2024-10-17T06:02:51Z</dcterms:modified>
</cp:coreProperties>
</file>