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477" r:id="rId5"/>
    <p:sldId id="482" r:id="rId6"/>
    <p:sldId id="464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rojekti\=%20MSG\=%20Prezentacijas\CE_rezultati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2023./2024.mācību gada Centralizēto eksāmenu rezultātu salīdzinājums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lv-LV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12.klasē</a:t>
            </a: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vidējās izglītības</a:t>
            </a: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programm</a:t>
            </a:r>
            <a:r>
              <a:rPr lang="lv-LV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ā </a:t>
            </a: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MSĢ, TSV ’’Jūrmala’’ un Latvijā</a:t>
            </a:r>
          </a:p>
        </c:rich>
      </c:tx>
      <c:layout>
        <c:manualLayout>
          <c:xMode val="edge"/>
          <c:yMode val="edge"/>
          <c:x val="8.1557685281709938E-2"/>
          <c:y val="5.08366293508386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9.093677771160108E-2"/>
          <c:y val="0.17965076571585148"/>
          <c:w val="0.86220092902595058"/>
          <c:h val="0.65218988076429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Sheet1!$C$18</c:f>
              <c:strCache>
                <c:ptCount val="1"/>
                <c:pt idx="0">
                  <c:v>MSĢ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A7-4FB0-868B-27A1AEF788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Sheet1!$B$19:$B$23</c:f>
              <c:strCache>
                <c:ptCount val="5"/>
                <c:pt idx="0">
                  <c:v>Latviešu valoda un literatūra (AL)</c:v>
                </c:pt>
                <c:pt idx="1">
                  <c:v>Angļu valoda (AL)</c:v>
                </c:pt>
                <c:pt idx="2">
                  <c:v>Matemātika (AL)</c:v>
                </c:pt>
                <c:pt idx="3">
                  <c:v>Bioloģija (AL)</c:v>
                </c:pt>
                <c:pt idx="4">
                  <c:v>Vēsture (AL)</c:v>
                </c:pt>
              </c:strCache>
            </c:strRef>
          </c:cat>
          <c:val>
            <c:numRef>
              <c:f>Sheet1!$C$19:$C$23</c:f>
              <c:numCache>
                <c:formatCode>0.00%</c:formatCode>
                <c:ptCount val="5"/>
                <c:pt idx="0">
                  <c:v>0.54300000000000004</c:v>
                </c:pt>
                <c:pt idx="1">
                  <c:v>0.53769999999999996</c:v>
                </c:pt>
                <c:pt idx="2">
                  <c:v>0</c:v>
                </c:pt>
                <c:pt idx="3">
                  <c:v>0.36699999999999999</c:v>
                </c:pt>
                <c:pt idx="4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A7-4FB0-868B-27A1AEF78845}"/>
            </c:ext>
          </c:extLst>
        </c:ser>
        <c:ser>
          <c:idx val="2"/>
          <c:order val="1"/>
          <c:tx>
            <c:strRef>
              <c:f>Sheet1!$D$18</c:f>
              <c:strCache>
                <c:ptCount val="1"/>
                <c:pt idx="0">
                  <c:v>MSĢ TSV "Jūrmala"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Sheet1!$B$19:$B$23</c:f>
              <c:strCache>
                <c:ptCount val="5"/>
                <c:pt idx="0">
                  <c:v>Latviešu valoda un literatūra (AL)</c:v>
                </c:pt>
                <c:pt idx="1">
                  <c:v>Angļu valoda (AL)</c:v>
                </c:pt>
                <c:pt idx="2">
                  <c:v>Matemātika (AL)</c:v>
                </c:pt>
                <c:pt idx="3">
                  <c:v>Bioloģija (AL)</c:v>
                </c:pt>
                <c:pt idx="4">
                  <c:v>Vēsture (AL)</c:v>
                </c:pt>
              </c:strCache>
            </c:strRef>
          </c:cat>
          <c:val>
            <c:numRef>
              <c:f>Sheet1!$D$19:$D$23</c:f>
              <c:numCache>
                <c:formatCode>0.00%</c:formatCode>
                <c:ptCount val="5"/>
                <c:pt idx="0">
                  <c:v>0.54</c:v>
                </c:pt>
                <c:pt idx="1">
                  <c:v>0.60099999999999998</c:v>
                </c:pt>
                <c:pt idx="2">
                  <c:v>0.51500000000000001</c:v>
                </c:pt>
                <c:pt idx="3">
                  <c:v>0.38</c:v>
                </c:pt>
                <c:pt idx="4">
                  <c:v>0.26750000000000002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A7-4FB0-868B-27A1AEF78845}"/>
            </c:ext>
          </c:extLst>
        </c:ser>
        <c:ser>
          <c:idx val="1"/>
          <c:order val="2"/>
          <c:tx>
            <c:strRef>
              <c:f>Sheet1!$E$18</c:f>
              <c:strCache>
                <c:ptCount val="1"/>
                <c:pt idx="0">
                  <c:v>Latvija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Sheet1!$B$19:$B$23</c:f>
              <c:strCache>
                <c:ptCount val="5"/>
                <c:pt idx="0">
                  <c:v>Latviešu valoda un literatūra (AL)</c:v>
                </c:pt>
                <c:pt idx="1">
                  <c:v>Angļu valoda (AL)</c:v>
                </c:pt>
                <c:pt idx="2">
                  <c:v>Matemātika (AL)</c:v>
                </c:pt>
                <c:pt idx="3">
                  <c:v>Bioloģija (AL)</c:v>
                </c:pt>
                <c:pt idx="4">
                  <c:v>Vēsture (AL)</c:v>
                </c:pt>
              </c:strCache>
            </c:strRef>
          </c:cat>
          <c:val>
            <c:numRef>
              <c:f>Sheet1!$E$19:$E$23</c:f>
              <c:numCache>
                <c:formatCode>0.00%</c:formatCode>
                <c:ptCount val="5"/>
                <c:pt idx="0">
                  <c:v>0.55000000000000004</c:v>
                </c:pt>
                <c:pt idx="1">
                  <c:v>0.66</c:v>
                </c:pt>
                <c:pt idx="2">
                  <c:v>0.59</c:v>
                </c:pt>
                <c:pt idx="3">
                  <c:v>0.55000000000000004</c:v>
                </c:pt>
                <c:pt idx="4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A7-4FB0-868B-27A1AEF7884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9265960"/>
        <c:axId val="349265568"/>
      </c:barChart>
      <c:catAx>
        <c:axId val="349265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9265568"/>
        <c:crosses val="autoZero"/>
        <c:auto val="1"/>
        <c:lblAlgn val="ctr"/>
        <c:lblOffset val="100"/>
        <c:noMultiLvlLbl val="0"/>
      </c:catAx>
      <c:valAx>
        <c:axId val="349265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0"/>
        <c:majorTickMark val="none"/>
        <c:minorTickMark val="cross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9265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94555818213952"/>
          <c:y val="0.91475224228661345"/>
          <c:w val="0.30875813984272316"/>
          <c:h val="4.7695021481159595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2023./2024. māc. gadā  34% no MSĢ izglītojamiem  </a:t>
            </a:r>
          </a:p>
          <a:p>
            <a:pPr>
              <a:defRPr/>
            </a:pPr>
            <a:r>
              <a:rPr lang="lv-LV" dirty="0"/>
              <a:t> piedalījās VISC mācību priekšmetu olimpiādēs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4.9195005515614898E-2"/>
          <c:y val="0.1314411797015079"/>
          <c:w val="0.95080499448438516"/>
          <c:h val="0.710453887976525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43</c:v>
                </c:pt>
                <c:pt idx="3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2D-4ACB-9AF7-5850EB5247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2D-4ACB-9AF7-5850EB5247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2D-4ACB-9AF7-5850EB5247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44166080"/>
        <c:axId val="1444162720"/>
      </c:lineChart>
      <c:catAx>
        <c:axId val="14441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44162720"/>
        <c:crosses val="autoZero"/>
        <c:auto val="1"/>
        <c:lblAlgn val="ctr"/>
        <c:lblOffset val="100"/>
        <c:noMultiLvlLbl val="0"/>
      </c:catAx>
      <c:valAx>
        <c:axId val="1444162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44166080"/>
        <c:crosses val="autoZero"/>
        <c:crossBetween val="between"/>
      </c:valAx>
      <c:spPr>
        <a:noFill/>
        <a:ln>
          <a:solidFill>
            <a:srgbClr val="0070C0">
              <a:alpha val="98000"/>
            </a:srgbClr>
          </a:solidFill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A956A-D005-4ABB-AFCB-EA3C89C7FAAB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AA31E-485C-43E8-9B38-6029C9893EA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918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AA31E-485C-43E8-9B38-6029C9893EA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9318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26D87-702A-4B04-8E8B-C4C5C0A0BACC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674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9B6A01C-DDF0-E7FB-BBF2-6CF9443BE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7B1997D-87EC-EE7A-AC8C-8CB79A48C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9A4C9B5-CA01-C8D4-4333-7559B02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87FF49C-916E-4CCB-C4F2-AD8B7E0F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E2189F8-21E6-7C7D-660E-9EF1FE369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686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F8464F-922F-2719-36B1-73610BE5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49D4B0B-B371-FEA9-10CA-AAEB93CD4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1859A58-76D1-8540-358D-E620F6D1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843B563-3ADB-82DF-62C7-C7C80503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782115D-BDF2-7773-F7B5-078F39A4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850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4CACC3E-D6E6-51C0-1879-D5B1C22576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F294FDD-27FB-C882-0516-A7BB5ADC3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955C57F-710B-AA3A-5E91-0D6A1EE6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61ED8F9-D864-340D-846D-081EB3F3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9D6B0DB-628F-DA87-D512-99A1771D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353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3300B0-A3D7-E709-4F68-72828A51F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253729F-2C0B-DFD8-AF2E-B72C7101B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C425B3C-E7BB-8FA3-90A4-75E5A6E0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512E537-DE30-E103-53B1-931C9A3B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CD1A82C-84B8-EF34-2ABE-3BBFDCB5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037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353917-4115-5318-14F8-F64FABAF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9E5E9048-80C5-7672-5527-92FBBB3C2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B84E0D6-E76D-2FCF-DF9C-BDFDD5E9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F0422C1-F8FC-92D5-19B7-6CC408A1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B33FFE-6FE4-EC04-5841-96C6E073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143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5594820-058E-747B-FC68-2CD75EB8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7390ECC-3826-5F6C-AA0F-AC5889B2A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BA0F796-13BD-A7BE-B617-1EBC16FE3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FBFA43C-6470-F259-8BC6-B027A5FF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377F1D3D-75B5-2D30-A990-E1238A3BF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63AD0E5-FCB8-F979-F900-BCDB8E96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44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87D5EF-1858-47F4-4362-1445312E6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5F29C50-2023-A3C6-D1EC-FB2F36FCA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24E10C9-8FE1-E7A6-4D8F-9198179BC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FA94B9D-C0C6-0E18-E64D-F8AEE3E58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399167FC-ADBA-D494-237C-8B05790A1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82C47C94-FB1B-84E3-DA42-B0ECFBF00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4176AA3-43FD-8B29-1BCD-2D2F7B3D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34D52BA9-2845-0118-9221-BAE85A6A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139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DA8E59F-C6A1-E525-E0A7-DECCA104B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9134D57-1A7A-1797-6CE2-00DF8F34D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8C49110-52E4-1238-CAAD-74D27B798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2600B06F-2AC6-FD9E-9BAE-C65B3863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192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08738E63-2FB6-2293-DFA0-2F3F3CE6A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21F9FB12-EA7F-8D17-7A6B-80EE17F10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A602516-B42F-295E-7FAE-C85C1CFB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508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949AE14-E5E7-1FBE-CBC9-93364D03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8DFA37F-DED4-BBC5-3C13-FC3F6F5EB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629F220F-2941-81F8-BEB9-D8CBB1E38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C7710AC-34F4-86A9-13CE-3BA1280E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4B39A05-1FBB-D418-3093-DD22EE14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5508766-A0C5-2472-4311-76F23024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774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4CC99BC-80B8-FC1A-1A5C-E7BBB6C6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1E13E582-4DC4-22D3-0074-E53B8F6EA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AAC9DD-4F05-3403-A367-7D1041245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874D72D-4DC4-5DD6-31D1-4FBA2E5C7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8742A82-2D39-9F94-9A9E-47E5F6E4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091DE8C-6998-8C42-C055-7CA4BE5D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897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9114D5E1-793F-1BF0-24F5-FB3B13BF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2AD8350-374C-BE2E-A7E6-8F8484ED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2FB475D-A3E6-C23A-D9C6-1995A5BDF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9A66BE-B616-4C63-A0A5-396C7DD266DD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5B97887-2300-9F44-7569-2167183C3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50B4C9B-891E-D4F8-CECF-C5CC0D54C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809DD5-5667-433C-9317-BB93FFE4183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103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visc.gov.lv/lv/valsts-parbaudes-darb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2296956-D8D6-0B71-E494-A41B6F90D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678"/>
            <a:ext cx="9144000" cy="2601814"/>
          </a:xfrm>
        </p:spPr>
        <p:txBody>
          <a:bodyPr>
            <a:noAutofit/>
          </a:bodyPr>
          <a:lstStyle/>
          <a:p>
            <a:r>
              <a:rPr lang="lv-LV" sz="3200" b="1" dirty="0">
                <a:latin typeface="Arial Narrow" panose="020B0606020202030204" pitchFamily="34" charset="0"/>
              </a:rPr>
              <a:t>Valsts pārbaudes darbi </a:t>
            </a:r>
            <a:br>
              <a:rPr lang="lv-LV" sz="3200" b="1" dirty="0">
                <a:latin typeface="Arial Narrow" panose="020B0606020202030204" pitchFamily="34" charset="0"/>
              </a:rPr>
            </a:br>
            <a:r>
              <a:rPr lang="lv-LV" sz="3200" b="1" dirty="0">
                <a:latin typeface="Arial Narrow" panose="020B0606020202030204" pitchFamily="34" charset="0"/>
              </a:rPr>
              <a:t>par  vispārējo vidējo izglītību 2024./2025.māc.gadā </a:t>
            </a:r>
            <a:br>
              <a:rPr lang="lv-LV" sz="3200" b="1" dirty="0">
                <a:latin typeface="Arial Narrow" panose="020B0606020202030204" pitchFamily="34" charset="0"/>
              </a:rPr>
            </a:br>
            <a:r>
              <a:rPr lang="lv-LV" sz="3200" b="1" i="1" dirty="0">
                <a:latin typeface="Arial Narrow" panose="020B0606020202030204" pitchFamily="34" charset="0"/>
              </a:rPr>
              <a:t>12.klasē (Augstākajā mācību satura apguves līmenī</a:t>
            </a:r>
            <a:r>
              <a:rPr lang="lv-LV" sz="3200" b="1" i="1" dirty="0">
                <a:latin typeface="Speak Pro" panose="020F0502020204030204" pitchFamily="34" charset="0"/>
              </a:rPr>
              <a:t>)</a:t>
            </a:r>
            <a:br>
              <a:rPr lang="lv-LV" sz="3200" b="1" i="1" dirty="0">
                <a:latin typeface="Speak Pro" panose="020F0502020204030204" pitchFamily="34" charset="0"/>
              </a:rPr>
            </a:br>
            <a:r>
              <a:rPr lang="lv-LV" sz="2400" dirty="0">
                <a:hlinkClick r:id="rId2"/>
              </a:rPr>
              <a:t>https://www.visc.gov.lv/lv/valsts-parbaudes-darbi</a:t>
            </a:r>
            <a:br>
              <a:rPr lang="lv-LV" sz="3200" dirty="0"/>
            </a:br>
            <a:r>
              <a:rPr lang="lv-LV" sz="3200" i="1" dirty="0"/>
              <a:t>                                                                 </a:t>
            </a:r>
            <a:r>
              <a:rPr lang="lv-LV" sz="1600" i="1" dirty="0">
                <a:latin typeface="Arial Narrow" panose="020B0606020202030204" pitchFamily="34" charset="0"/>
              </a:rPr>
              <a:t>16.10.2024. informāciju sagatavoja DVIJ </a:t>
            </a:r>
            <a:r>
              <a:rPr lang="lv-LV" sz="1600" i="1" dirty="0" err="1">
                <a:latin typeface="Arial Narrow" panose="020B0606020202030204" pitchFamily="34" charset="0"/>
              </a:rPr>
              <a:t>F.Ģēvele</a:t>
            </a:r>
            <a:br>
              <a:rPr lang="lv-LV" sz="3200" b="1" i="1" dirty="0">
                <a:latin typeface="Speak Pro" panose="020F0502020204030204" pitchFamily="34" charset="0"/>
              </a:rPr>
            </a:br>
            <a:endParaRPr lang="lv-LV" sz="3200" i="1" dirty="0">
              <a:latin typeface="Speak Pro" panose="020F0502020204030204" pitchFamily="34" charset="0"/>
            </a:endParaRP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69CA76B-D9B3-7B8E-D288-D73860642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8468" y="2222694"/>
            <a:ext cx="10846189" cy="36294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sz="2600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* Ar 2. septembri mainās  centralizēto eksāmenu snieguma slieksnis,  </a:t>
            </a:r>
            <a:r>
              <a:rPr lang="lv-LV" sz="2600" dirty="0">
                <a:solidFill>
                  <a:srgbClr val="0070C0"/>
                </a:solidFill>
                <a:latin typeface="Arial Narrow" panose="020B0606020202030204" pitchFamily="34" charset="0"/>
              </a:rPr>
              <a:t>v</a:t>
            </a:r>
            <a:r>
              <a:rPr lang="lv-LV" sz="26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idusskolā tas palielināts no 15% </a:t>
            </a:r>
            <a:r>
              <a:rPr lang="lv-LV" sz="2600" dirty="0">
                <a:solidFill>
                  <a:srgbClr val="0070C0"/>
                </a:solidFill>
                <a:latin typeface="Arial Narrow" panose="020B0606020202030204" pitchFamily="34" charset="0"/>
              </a:rPr>
              <a:t>uz </a:t>
            </a:r>
            <a:r>
              <a:rPr lang="lv-LV" sz="26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20%</a:t>
            </a:r>
            <a:r>
              <a:rPr lang="lv-LV" sz="2600" dirty="0">
                <a:solidFill>
                  <a:srgbClr val="0070C0"/>
                </a:solidFill>
                <a:latin typeface="Arial Narrow" panose="020B0606020202030204" pitchFamily="34" charset="0"/>
              </a:rPr>
              <a:t>, </a:t>
            </a:r>
            <a:r>
              <a:rPr lang="lv-LV" sz="26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 lai pārbaudījums tiktu nokārtots.</a:t>
            </a:r>
          </a:p>
          <a:p>
            <a:pPr algn="just"/>
            <a:r>
              <a:rPr lang="lv-LV" sz="2600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** izglītojamais eksāmeniem </a:t>
            </a:r>
            <a:r>
              <a:rPr lang="lv-LV" sz="2600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no 1.novembra līdz 15.decembrim piesakās pats,  atzīmējot valsts  pārbaudījumu informācijas sistēmā</a:t>
            </a:r>
            <a:r>
              <a:rPr lang="lv-LV" sz="2600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, kurus eksāmenus un kādā mācību satura līmenī kārtos. </a:t>
            </a:r>
          </a:p>
          <a:p>
            <a:pPr algn="just"/>
            <a:r>
              <a:rPr lang="lv-LV" sz="2600" b="0" i="0" dirty="0">
                <a:solidFill>
                  <a:schemeClr val="accent1"/>
                </a:solidFill>
                <a:effectLst/>
                <a:latin typeface="Arial Narrow" panose="020B0606020202030204" pitchFamily="34" charset="0"/>
              </a:rPr>
              <a:t>***Ne vēlāk kā astoņas nedēļas pirms pirmā eksāmena izglītojamais</a:t>
            </a:r>
            <a:r>
              <a:rPr lang="lv-LV" sz="2600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, ja nepieciešams, </a:t>
            </a:r>
            <a:r>
              <a:rPr lang="lv-LV" sz="2600" b="0" i="0" dirty="0">
                <a:solidFill>
                  <a:schemeClr val="accent1"/>
                </a:solidFill>
                <a:effectLst/>
                <a:latin typeface="Arial Narrow" panose="020B0606020202030204" pitchFamily="34" charset="0"/>
              </a:rPr>
              <a:t>var veikt izmaiņas pieteiktajos centralizētajos eksāmenos </a:t>
            </a:r>
            <a:r>
              <a:rPr lang="lv-LV" sz="2600" b="0" i="0" dirty="0">
                <a:effectLst/>
                <a:latin typeface="Arial Narrow" panose="020B0606020202030204" pitchFamily="34" charset="0"/>
              </a:rPr>
              <a:t>valsts  pārbaudījumu informācijas sistēmā.</a:t>
            </a:r>
            <a:endParaRPr lang="lv-LV" sz="2600" dirty="0">
              <a:latin typeface="Arial Narrow" panose="020B0606020202030204" pitchFamily="34" charset="0"/>
            </a:endParaRPr>
          </a:p>
          <a:p>
            <a:pPr algn="just"/>
            <a:r>
              <a:rPr lang="lv-LV" sz="2600" dirty="0">
                <a:solidFill>
                  <a:srgbClr val="4E4E3F"/>
                </a:solidFill>
                <a:latin typeface="Arial Narrow" panose="020B0606020202030204" pitchFamily="34" charset="0"/>
              </a:rPr>
              <a:t>** izglītojamais attiecīgo eksāmenu mācību gadā:</a:t>
            </a:r>
          </a:p>
          <a:p>
            <a:pPr marL="457200" indent="-457200" algn="just">
              <a:buAutoNum type="arabicParenR"/>
            </a:pPr>
            <a:r>
              <a:rPr lang="lv-LV" sz="2600" dirty="0">
                <a:solidFill>
                  <a:srgbClr val="0070C0"/>
                </a:solidFill>
                <a:latin typeface="Arial Narrow" panose="020B0606020202030204" pitchFamily="34" charset="0"/>
              </a:rPr>
              <a:t>Drīkst kārtot vienu reizi</a:t>
            </a:r>
            <a:r>
              <a:rPr lang="lv-LV" sz="2600" dirty="0">
                <a:solidFill>
                  <a:srgbClr val="4E4E3F"/>
                </a:solidFill>
                <a:latin typeface="Arial Narrow" panose="020B0606020202030204" pitchFamily="34" charset="0"/>
              </a:rPr>
              <a:t>;</a:t>
            </a:r>
          </a:p>
          <a:p>
            <a:pPr marL="457200" indent="-457200" algn="just">
              <a:buAutoNum type="arabicParenR"/>
            </a:pPr>
            <a:r>
              <a:rPr lang="lv-LV" sz="2600" dirty="0">
                <a:solidFill>
                  <a:srgbClr val="4E4E3F"/>
                </a:solidFill>
                <a:latin typeface="Arial Narrow" panose="020B0606020202030204" pitchFamily="34" charset="0"/>
              </a:rPr>
              <a:t>Mācību priekšmetos, kuros iespējams kārtot vairākos mācību satura apguves līmeņos, attiecīgajā </a:t>
            </a:r>
            <a:r>
              <a:rPr lang="lv-LV" sz="2600" dirty="0">
                <a:solidFill>
                  <a:srgbClr val="0070C0"/>
                </a:solidFill>
                <a:latin typeface="Arial Narrow" panose="020B0606020202030204" pitchFamily="34" charset="0"/>
              </a:rPr>
              <a:t>mācību gadā drīkst kārtot tikai vienā līmenī –optimālajā vai augstākajā</a:t>
            </a:r>
            <a:r>
              <a:rPr lang="lv-LV" sz="2600" dirty="0">
                <a:solidFill>
                  <a:srgbClr val="4E4E3F"/>
                </a:solidFill>
                <a:latin typeface="Arial Narrow" panose="020B0606020202030204" pitchFamily="34" charset="0"/>
              </a:rPr>
              <a:t>.</a:t>
            </a:r>
          </a:p>
          <a:p>
            <a:endParaRPr lang="lv-LV" sz="2600" dirty="0">
              <a:latin typeface="Arial Narrow" panose="020B0606020202030204" pitchFamily="34" charset="0"/>
            </a:endParaRPr>
          </a:p>
          <a:p>
            <a:endParaRPr lang="lv-LV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B727B1-C0BF-5CD8-A596-5BED02F04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2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F5BC1D0-7C0D-D40D-9FD1-32C95DB9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2588455"/>
          </a:xfrm>
        </p:spPr>
        <p:txBody>
          <a:bodyPr>
            <a:normAutofit/>
          </a:bodyPr>
          <a:lstStyle/>
          <a:p>
            <a:r>
              <a:rPr lang="lv-LV" sz="3200" b="1" dirty="0"/>
              <a:t>par  vispārējo vidējo izglītību 2024./2025.māc.gadā </a:t>
            </a:r>
            <a:br>
              <a:rPr lang="lv-LV" sz="3200" b="1" dirty="0"/>
            </a:br>
            <a:r>
              <a:rPr lang="lv-LV" sz="3200" b="1" i="1" dirty="0"/>
              <a:t>12.klasē AL (augstākajā mācību satura apguves līmenī)</a:t>
            </a:r>
            <a:br>
              <a:rPr lang="lv-LV" sz="3200" b="1" i="1" dirty="0"/>
            </a:br>
            <a:r>
              <a:rPr lang="lv-LV" sz="2000" b="1" i="1" dirty="0">
                <a:solidFill>
                  <a:srgbClr val="FF0000"/>
                </a:solidFill>
              </a:rPr>
              <a:t>! Vēl nav apstiprināti:  Ministru kabineta «Noteikumi par valsts pārbaudes darbu norises laikiem»</a:t>
            </a:r>
            <a:endParaRPr lang="lv-LV" sz="2000" b="1" dirty="0"/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D1EF1A4D-17A8-69E1-721F-75715E21BB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824231"/>
              </p:ext>
            </p:extLst>
          </p:nvPr>
        </p:nvGraphicFramePr>
        <p:xfrm>
          <a:off x="1564249" y="2124222"/>
          <a:ext cx="9789551" cy="4457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02">
                  <a:extLst>
                    <a:ext uri="{9D8B030D-6E8A-4147-A177-3AD203B41FA5}">
                      <a16:colId xmlns:a16="http://schemas.microsoft.com/office/drawing/2014/main" val="86675606"/>
                    </a:ext>
                  </a:extLst>
                </a:gridCol>
                <a:gridCol w="3727938">
                  <a:extLst>
                    <a:ext uri="{9D8B030D-6E8A-4147-A177-3AD203B41FA5}">
                      <a16:colId xmlns:a16="http://schemas.microsoft.com/office/drawing/2014/main" val="3833987734"/>
                    </a:ext>
                  </a:extLst>
                </a:gridCol>
                <a:gridCol w="2250831">
                  <a:extLst>
                    <a:ext uri="{9D8B030D-6E8A-4147-A177-3AD203B41FA5}">
                      <a16:colId xmlns:a16="http://schemas.microsoft.com/office/drawing/2014/main" val="851993900"/>
                    </a:ext>
                  </a:extLst>
                </a:gridCol>
                <a:gridCol w="3307080">
                  <a:extLst>
                    <a:ext uri="{9D8B030D-6E8A-4147-A177-3AD203B41FA5}">
                      <a16:colId xmlns:a16="http://schemas.microsoft.com/office/drawing/2014/main" val="2766647775"/>
                    </a:ext>
                  </a:extLst>
                </a:gridCol>
              </a:tblGrid>
              <a:tr h="386023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268264"/>
                  </a:ext>
                </a:extLst>
              </a:tr>
              <a:tr h="88838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Valsts pārbaudes darbs </a:t>
                      </a:r>
                    </a:p>
                    <a:p>
                      <a:r>
                        <a:rPr lang="lv-LV" b="1" dirty="0">
                          <a:solidFill>
                            <a:srgbClr val="FF0000"/>
                          </a:solidFill>
                        </a:rPr>
                        <a:t>Obligāti kārtojami divi CE, lai iegūtu atestātu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Rakstu daļa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</a:rPr>
                        <a:t>Projekts- dati no semināra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Mutvārdu daļa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</a:rPr>
                        <a:t>Projekts- dati no semināra</a:t>
                      </a:r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200565"/>
                  </a:ext>
                </a:extLst>
              </a:tr>
              <a:tr h="386023">
                <a:tc>
                  <a:txBody>
                    <a:bodyPr/>
                    <a:lstStyle/>
                    <a:p>
                      <a:r>
                        <a:rPr lang="lv-LV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CE Vēsturē (AL)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23.maijā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43024"/>
                  </a:ext>
                </a:extLst>
              </a:tr>
              <a:tr h="386023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CE Latviešu valodā un literatūrā (AL)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27.maijā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179969"/>
                  </a:ext>
                </a:extLst>
              </a:tr>
              <a:tr h="386023">
                <a:tc>
                  <a:txBody>
                    <a:bodyPr/>
                    <a:lstStyle/>
                    <a:p>
                      <a:r>
                        <a:rPr lang="lv-LV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CE Angļu valoda (AL)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2.jūnijā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4. un 5.jūnijā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503940"/>
                  </a:ext>
                </a:extLst>
              </a:tr>
              <a:tr h="951835">
                <a:tc>
                  <a:txBody>
                    <a:bodyPr/>
                    <a:lstStyle/>
                    <a:p>
                      <a:r>
                        <a:rPr lang="lv-LV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CE Matemātikā (AL)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CE Matemātikā (AL)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9.jūnijā</a:t>
                      </a:r>
                    </a:p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2025.g.10.jūnijā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Pirmā un otrā daļa</a:t>
                      </a:r>
                    </a:p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Trešā un ceturtā daļa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8851"/>
                  </a:ext>
                </a:extLst>
              </a:tr>
              <a:tr h="380734">
                <a:tc>
                  <a:txBody>
                    <a:bodyPr/>
                    <a:lstStyle/>
                    <a:p>
                      <a:r>
                        <a:rPr lang="lv-LV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 Bioloģija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2025.gada 12.jūnijā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Praktiskā daļa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188451"/>
                  </a:ext>
                </a:extLst>
              </a:tr>
              <a:tr h="66628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i="1" dirty="0"/>
                        <a:t>Sertifikātus  par vispārējo vidējo izglītību plānots izsniegt sākot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i="1" dirty="0"/>
                        <a:t>2025.gada 3.jūliju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28489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B1FD808-E850-C773-62B7-B59460C75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779C1C0-D60A-6F42-BE3B-2463D64B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4400" b="1" dirty="0">
                <a:solidFill>
                  <a:srgbClr val="0070C0"/>
                </a:solidFill>
                <a:latin typeface="Arial Narrow" panose="020B0606020202030204" pitchFamily="34" charset="0"/>
              </a:rPr>
              <a:t>SVARĪGI  ZINĀT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87907D4-F3EA-03F4-B59E-24F2DEB57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Par vispārējās vidējās izglītības programmas apguvi izglītojamam izsniedz liecību, ja:</a:t>
            </a:r>
          </a:p>
          <a:p>
            <a:pPr marL="514350" indent="-514350">
              <a:buAutoNum type="arabicParenR"/>
            </a:pPr>
            <a:r>
              <a:rPr lang="lv-LV" sz="2400" dirty="0">
                <a:latin typeface="Arial Narrow" panose="020B0606020202030204" pitchFamily="34" charset="0"/>
              </a:rPr>
              <a:t>nav iegūts vērtējums kādā no mācību priekšmetiem;</a:t>
            </a:r>
          </a:p>
          <a:p>
            <a:pPr marL="514350" indent="-514350">
              <a:buAutoNum type="arabicParenR"/>
            </a:pPr>
            <a:r>
              <a:rPr lang="lv-LV" sz="2400" dirty="0">
                <a:latin typeface="Arial Narrow" panose="020B0606020202030204" pitchFamily="34" charset="0"/>
              </a:rPr>
              <a:t>vērtējums mācību priekšmetā zemāks par četrām ballēm; </a:t>
            </a:r>
          </a:p>
          <a:p>
            <a:pPr marL="514350" indent="-514350">
              <a:buAutoNum type="arabicParenR"/>
            </a:pPr>
            <a:r>
              <a:rPr lang="lv-LV" sz="2400" dirty="0">
                <a:latin typeface="Arial Narrow" panose="020B0606020202030204" pitchFamily="34" charset="0"/>
              </a:rPr>
              <a:t>nav iegūts vērtējums kādā no valsts pārbaudījumiem (zemāks par 20%).</a:t>
            </a:r>
          </a:p>
          <a:p>
            <a:r>
              <a:rPr lang="lv-LV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Izmaiņas  mācību sasniegumu vērtēšanā no 2024./2025.māc. gada 2.septembra: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1)Nav iespēju pārrakstīt katru pārbaudes darbu. 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2)Gada vērtējumu varēs uzlabot jeb pārrakstīt pārbaudes darbu,  kārtojot pārbaudes darbu mācību priekšmetā par visām apgūtajām mācību satura tēmām. 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3)Skolotājam ir  tiesības piešķirt lielāku nozīmi  pārbaudes darbu vērtējumam par atsevišķām  tēmām.  Tas nozīmē, ka gada vērtējums ne vienmēr būs vidējais aritmētiskais no visiem pārbaudes darbiem par apgūtajām tēmām</a:t>
            </a:r>
            <a:endParaRPr lang="lv-LV" sz="2400" dirty="0">
              <a:latin typeface="Aptos Narrow" panose="020B0004020202020204" pitchFamily="34" charset="0"/>
            </a:endParaRPr>
          </a:p>
          <a:p>
            <a:pPr marL="514350" indent="-514350">
              <a:buAutoNum type="arabicParenR"/>
            </a:pPr>
            <a:endParaRPr lang="lv-LV" sz="2400" dirty="0">
              <a:latin typeface="Arial Narrow" panose="020B0606020202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37D3730-D371-4DD6-9F24-4C886593C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56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9">
            <a:extLst>
              <a:ext uri="{FF2B5EF4-FFF2-40B4-BE49-F238E27FC236}">
                <a16:creationId xmlns:a16="http://schemas.microsoft.com/office/drawing/2014/main" id="{DDD6CF80-AAFD-37CE-28BC-9DB0F81877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990709"/>
              </p:ext>
            </p:extLst>
          </p:nvPr>
        </p:nvGraphicFramePr>
        <p:xfrm>
          <a:off x="0" y="0"/>
          <a:ext cx="12204699" cy="6802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FFA441F9-2400-2296-C820-1AC878AA0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90509" y="290649"/>
            <a:ext cx="2413993" cy="6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ida numura vietturis 5" descr="slaida numurs">
            <a:extLst>
              <a:ext uri="{FF2B5EF4-FFF2-40B4-BE49-F238E27FC236}">
                <a16:creationId xmlns:a16="http://schemas.microsoft.com/office/drawing/2014/main" id="{D3B7D995-EEB6-4C6C-F86D-86771C84D2FF}"/>
              </a:ext>
            </a:extLst>
          </p:cNvPr>
          <p:cNvSpPr txBox="1">
            <a:spLocks/>
          </p:cNvSpPr>
          <p:nvPr/>
        </p:nvSpPr>
        <p:spPr>
          <a:xfrm>
            <a:off x="11493121" y="635206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lv-LV" sz="1200" smtClean="0">
                <a:solidFill>
                  <a:srgbClr val="0B2B41"/>
                </a:solidFill>
              </a:rPr>
              <a:pPr algn="ctr" rtl="0"/>
              <a:t>4</a:t>
            </a:fld>
            <a:endParaRPr lang="lv-LV" sz="1200" dirty="0">
              <a:solidFill>
                <a:srgbClr val="0B2B41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573D7C7-BC4C-8B3F-9761-6AE84397D9F0}"/>
              </a:ext>
            </a:extLst>
          </p:cNvPr>
          <p:cNvSpPr/>
          <p:nvPr/>
        </p:nvSpPr>
        <p:spPr>
          <a:xfrm>
            <a:off x="-12700" y="6747308"/>
            <a:ext cx="12204700" cy="117241"/>
          </a:xfrm>
          <a:prstGeom prst="rect">
            <a:avLst/>
          </a:prstGeom>
          <a:solidFill>
            <a:srgbClr val="30317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49FB02-A190-8AC0-A5F9-8E6FC426D80E}"/>
              </a:ext>
            </a:extLst>
          </p:cNvPr>
          <p:cNvSpPr/>
          <p:nvPr/>
        </p:nvSpPr>
        <p:spPr>
          <a:xfrm>
            <a:off x="-12700" y="336320"/>
            <a:ext cx="120855" cy="691889"/>
          </a:xfrm>
          <a:prstGeom prst="rect">
            <a:avLst/>
          </a:prstGeom>
          <a:solidFill>
            <a:srgbClr val="303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87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6939E-5837-FE94-3037-CF100639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/>
              <a:t>Dalība VISC mācību priekšmetu olimpiādēs</a:t>
            </a:r>
            <a:br>
              <a:rPr lang="lv-LV" dirty="0"/>
            </a:br>
            <a:r>
              <a:rPr lang="lv-LV" sz="1400" b="1" dirty="0">
                <a:latin typeface="Arial Narrow" panose="020B0606020202030204" pitchFamily="34" charset="0"/>
              </a:rPr>
              <a:t>Valsts izglītības satura centra 2.posma mācību priekšmetu olimpiādēs 2020./2021 (2) ; 2021./2022 (17) ; 2022./2023. (43); 2023./2024. (49) mācību gadā</a:t>
            </a:r>
            <a:endParaRPr lang="lv-LV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38E15CA-0772-2FFC-8ED5-FF70FFB4F0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92C8BDD-0ABB-DAEC-50F4-1C44E6699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00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2CF4E-00B8-A520-BD70-A1D87530D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563485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Atbalsta pasākumi izglītojamiem</a:t>
            </a:r>
            <a:b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obligātā mācību satura apguvē</a:t>
            </a:r>
            <a:b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lv-LV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2022./2023 un 2023./2024.</a:t>
            </a:r>
            <a:br>
              <a:rPr lang="lv-LV" sz="2400" b="1" dirty="0">
                <a:latin typeface="+mn-lt"/>
              </a:rPr>
            </a:br>
            <a:br>
              <a:rPr lang="lv-LV" sz="2400" b="1" dirty="0">
                <a:latin typeface="+mn-lt"/>
              </a:rPr>
            </a:br>
            <a:br>
              <a:rPr lang="lv-LV" sz="2400" b="1" dirty="0"/>
            </a:br>
            <a:r>
              <a:rPr lang="lv-LV" sz="2400" b="1" dirty="0"/>
              <a:t>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C9114-35E8-410D-709B-61F13D776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12952" y="940527"/>
            <a:ext cx="5639259" cy="4925286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D9678-9041-DAE6-8055-DD686F9A2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6545" y="1094509"/>
            <a:ext cx="5066408" cy="5633497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B0F0"/>
                </a:solidFill>
              </a:rPr>
              <a:t>! </a:t>
            </a:r>
            <a:r>
              <a:rPr lang="lv-LV" sz="1500" b="1" dirty="0"/>
              <a:t>Stundās</a:t>
            </a:r>
            <a:r>
              <a:rPr lang="lv-LV" sz="1500" dirty="0"/>
              <a:t> -</a:t>
            </a:r>
            <a:r>
              <a:rPr lang="lv-LV" sz="1500" b="1" dirty="0"/>
              <a:t>Mācīšanas –mācīšanās process</a:t>
            </a:r>
            <a:r>
              <a:rPr lang="lv-LV" sz="1500" dirty="0"/>
              <a:t>,  </a:t>
            </a:r>
            <a:r>
              <a:rPr lang="lv-LV" sz="1500" b="1" dirty="0"/>
              <a:t>AS</a:t>
            </a:r>
            <a:r>
              <a:rPr lang="lv-LV" sz="1500" b="1" dirty="0">
                <a:solidFill>
                  <a:srgbClr val="0070C0"/>
                </a:solidFill>
              </a:rPr>
              <a:t>, </a:t>
            </a:r>
          </a:p>
          <a:p>
            <a:r>
              <a:rPr lang="lv-LV" sz="1500" b="1" dirty="0"/>
              <a:t>*Caurviju prasmes: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Kritiskā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domāšana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 problēmrisināšana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Jaunrade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 uzņēmējspēja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Pašvadīta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mācīšanās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Sadarbība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Pilsoniskā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līdzdalība</a:t>
            </a:r>
            <a:r>
              <a:rPr lang="lv-LV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lv-LV" sz="15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*Vērtības</a:t>
            </a:r>
            <a:r>
              <a:rPr lang="lv-LV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lv-LV" sz="1500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Atbildība/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Centība; Drosme/Godīgums;  Gudrība/Laipnība; Līdzcietība/Mērenība; Savaldība/Solidaritāte; Taisnīgums/Tolerance.</a:t>
            </a:r>
            <a:endParaRPr lang="lv-LV" sz="15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Papildus otra  matemātikas skolotāja piesaiste 9.a un 11.a, 11.b klasēs stundu laikā (gatavojoties CE)  - NEIZDEVĀS PILNĀ APJOMĀ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cs typeface="Times New Roman" panose="02020603050405020304" pitchFamily="18" charset="0"/>
              </a:rPr>
              <a:t>Konsultācijas izglītojamiem  pēc grafika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Papildu konsultācijas: </a:t>
            </a:r>
            <a:r>
              <a:rPr lang="lv-LV" sz="1500" b="1" u="none" strike="noStrike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108- </a:t>
            </a:r>
            <a:r>
              <a:rPr lang="lv-LV" sz="1500" b="1" u="none" strike="noStrike" dirty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(507)</a:t>
            </a:r>
            <a:r>
              <a:rPr lang="lv-LV" sz="15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: </a:t>
            </a:r>
            <a:r>
              <a:rPr lang="lv-LV" sz="1500" b="1" i="1" dirty="0">
                <a:solidFill>
                  <a:srgbClr val="7030A0"/>
                </a:solidFill>
                <a:cs typeface="Times New Roman" panose="02020603050405020304" pitchFamily="18" charset="0"/>
              </a:rPr>
              <a:t>23./24.-481 </a:t>
            </a:r>
            <a:r>
              <a:rPr lang="lv-LV" sz="1500" b="1" i="1" dirty="0" err="1">
                <a:solidFill>
                  <a:srgbClr val="7030A0"/>
                </a:solidFill>
                <a:cs typeface="Times New Roman" panose="02020603050405020304" pitchFamily="18" charset="0"/>
              </a:rPr>
              <a:t>izgl</a:t>
            </a:r>
            <a:r>
              <a:rPr lang="lv-LV" sz="1500" b="1" i="1" dirty="0">
                <a:solidFill>
                  <a:srgbClr val="7030A0"/>
                </a:solidFill>
                <a:cs typeface="Times New Roman" panose="02020603050405020304" pitchFamily="18" charset="0"/>
              </a:rPr>
              <a:t>. </a:t>
            </a:r>
            <a:endParaRPr lang="lv-LV" sz="1500" b="1" u="none" strike="noStrike" dirty="0">
              <a:solidFill>
                <a:schemeClr val="accent1"/>
              </a:solidFill>
              <a:effectLst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Dalība VISC olimpiādēs</a:t>
            </a: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23./24.- 49 </a:t>
            </a:r>
            <a:r>
              <a:rPr lang="lv-LV" sz="1500" b="1" i="1" u="none" strike="noStrike" dirty="0" err="1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izgl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Pārbaudes darbu pārrakstīšana:  piektdienās, ārpus konsultāciju laika. -</a:t>
            </a:r>
            <a:r>
              <a:rPr lang="lv-LV" sz="1500" b="1" dirty="0">
                <a:solidFill>
                  <a:srgbClr val="FF0000"/>
                </a:solidFill>
                <a:cs typeface="Times New Roman" panose="02020603050405020304" pitchFamily="18" charset="0"/>
              </a:rPr>
              <a:t>126 </a:t>
            </a:r>
            <a:r>
              <a:rPr lang="lv-LV" sz="15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(100);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23./24.-164 </a:t>
            </a:r>
            <a:r>
              <a:rPr lang="lv-LV" sz="1500" b="1" i="1" u="none" strike="noStrike" dirty="0" err="1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izgl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. reizes</a:t>
            </a:r>
            <a:endParaRPr lang="lv-LV" sz="15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Individuālas un grupu konsultācijas izglītojamo brīvdienās pēc izglītojamo vajadzības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Papildu mācību pasākumi mācību gada noslēgumā </a:t>
            </a: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 – 8.kl-1; 9.kl-5; 10.kl.-2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 II semestrī  </a:t>
            </a:r>
            <a:r>
              <a:rPr lang="lv-LV" sz="1500" b="1" u="none" strike="noStrike" dirty="0" err="1">
                <a:effectLst/>
                <a:cs typeface="Times New Roman" panose="02020603050405020304" pitchFamily="18" charset="0"/>
              </a:rPr>
              <a:t>Chrombook</a:t>
            </a:r>
            <a:r>
              <a:rPr lang="lv-LV" sz="1500" b="1" u="none" strike="noStrike" dirty="0">
                <a:effectLst/>
                <a:cs typeface="Times New Roman" panose="02020603050405020304" pitchFamily="18" charset="0"/>
              </a:rPr>
              <a:t> klasē organizē attālinātās mācību priekšmetu stundas</a:t>
            </a: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7030A0"/>
                </a:solidFill>
                <a:cs typeface="Times New Roman" panose="02020603050405020304" pitchFamily="18" charset="0"/>
              </a:rPr>
              <a:t>!</a:t>
            </a:r>
            <a:r>
              <a:rPr lang="lv-LV" sz="15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lv-LV" sz="1500" b="1" dirty="0">
                <a:cs typeface="Times New Roman" panose="02020603050405020304" pitchFamily="18" charset="0"/>
              </a:rPr>
              <a:t>Mācību sagatavošanas laiks internātā – vakaros </a:t>
            </a:r>
            <a:r>
              <a:rPr lang="lv-LV" sz="1500" b="1" dirty="0">
                <a:solidFill>
                  <a:srgbClr val="C00000"/>
                </a:solidFill>
                <a:cs typeface="Times New Roman" panose="02020603050405020304" pitchFamily="18" charset="0"/>
              </a:rPr>
              <a:t>PILNVEIDOT</a:t>
            </a: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7030A0"/>
                </a:solidFill>
                <a:cs typeface="Times New Roman" panose="02020603050405020304" pitchFamily="18" charset="0"/>
              </a:rPr>
              <a:t>! </a:t>
            </a:r>
            <a:r>
              <a:rPr lang="lv-LV" sz="1500" b="1" dirty="0">
                <a:cs typeface="Times New Roman" panose="02020603050405020304" pitchFamily="18" charset="0"/>
              </a:rPr>
              <a:t>Mācību – treniņu laikā ārpus Latvijas - </a:t>
            </a:r>
            <a:r>
              <a:rPr lang="lv-LV" sz="1500" b="1" dirty="0">
                <a:solidFill>
                  <a:srgbClr val="C00000"/>
                </a:solidFill>
                <a:cs typeface="Times New Roman" panose="02020603050405020304" pitchFamily="18" charset="0"/>
              </a:rPr>
              <a:t>PILNVEIDOT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5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b="1" dirty="0"/>
          </a:p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0265A-13A8-CCDE-7846-AF277E76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81DC-A25E-4D0A-B700-64934C5AE172}" type="slidenum">
              <a:rPr lang="lv-LV" smtClean="0"/>
              <a:t>6</a:t>
            </a:fld>
            <a:endParaRPr lang="lv-LV"/>
          </a:p>
        </p:txBody>
      </p:sp>
      <p:pic>
        <p:nvPicPr>
          <p:cNvPr id="6" name="Attēls 3">
            <a:extLst>
              <a:ext uri="{FF2B5EF4-FFF2-40B4-BE49-F238E27FC236}">
                <a16:creationId xmlns:a16="http://schemas.microsoft.com/office/drawing/2014/main" id="{A3664A92-CA3E-DDAF-96F9-1938A5371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51" y="674291"/>
            <a:ext cx="5637671" cy="605371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78861F2-E6D1-19A2-7C4C-0313AC581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848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779</Words>
  <Application>Microsoft Office PowerPoint</Application>
  <PresentationFormat>Platekrāna</PresentationFormat>
  <Paragraphs>72</Paragraphs>
  <Slides>6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9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16" baseType="lpstr">
      <vt:lpstr>Aptos</vt:lpstr>
      <vt:lpstr>Aptos Display</vt:lpstr>
      <vt:lpstr>Aptos Narrow</vt:lpstr>
      <vt:lpstr>Arial</vt:lpstr>
      <vt:lpstr>Arial Narrow</vt:lpstr>
      <vt:lpstr>Calibri</vt:lpstr>
      <vt:lpstr>Speak Pro</vt:lpstr>
      <vt:lpstr>Times New Roman</vt:lpstr>
      <vt:lpstr>Tw Cen MT</vt:lpstr>
      <vt:lpstr>Office dizains</vt:lpstr>
      <vt:lpstr>Valsts pārbaudes darbi  par  vispārējo vidējo izglītību 2024./2025.māc.gadā  12.klasē (Augstākajā mācību satura apguves līmenī) https://www.visc.gov.lv/lv/valsts-parbaudes-darbi                                                                  16.10.2024. informāciju sagatavoja DVIJ F.Ģēvele </vt:lpstr>
      <vt:lpstr>par  vispārējo vidējo izglītību 2024./2025.māc.gadā  12.klasē AL (augstākajā mācību satura apguves līmenī) ! Vēl nav apstiprināti:  Ministru kabineta «Noteikumi par valsts pārbaudes darbu norises laikiem»</vt:lpstr>
      <vt:lpstr>SVARĪGI  ZINĀT</vt:lpstr>
      <vt:lpstr>PowerPoint prezentācija</vt:lpstr>
      <vt:lpstr>Dalība VISC mācību priekšmetu olimpiādēs Valsts izglītības satura centra 2.posma mācību priekšmetu olimpiādēs 2020./2021 (2) ; 2021./2022 (17) ; 2022./2023. (43); 2023./2024. (49) mācību gadā</vt:lpstr>
      <vt:lpstr>Atbalsta pasākumi izglītojamiem obligātā mācību satura apguvē 2022./2023 un 2023./2024.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Frančeska Ģēvele</dc:creator>
  <cp:lastModifiedBy>Frančeska Ģēvele</cp:lastModifiedBy>
  <cp:revision>26</cp:revision>
  <dcterms:created xsi:type="dcterms:W3CDTF">2024-10-11T16:42:52Z</dcterms:created>
  <dcterms:modified xsi:type="dcterms:W3CDTF">2024-10-17T05:58:13Z</dcterms:modified>
</cp:coreProperties>
</file>