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68" r:id="rId2"/>
    <p:sldId id="467" r:id="rId3"/>
    <p:sldId id="465" r:id="rId4"/>
    <p:sldId id="451" r:id="rId5"/>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FD42A-88F7-8AE4-90AC-22056E91B7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FF88A9EF-6330-8AD8-315C-3C9ED16EFC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E00DA6F4-1D46-2DA5-D81E-08278D4D5545}"/>
              </a:ext>
            </a:extLst>
          </p:cNvPr>
          <p:cNvSpPr>
            <a:spLocks noGrp="1"/>
          </p:cNvSpPr>
          <p:nvPr>
            <p:ph type="dt" sz="half" idx="10"/>
          </p:nvPr>
        </p:nvSpPr>
        <p:spPr/>
        <p:txBody>
          <a:bodyPr/>
          <a:lstStyle/>
          <a:p>
            <a:fld id="{D9170513-4FCE-465E-A97D-8F1EF8A01F97}" type="datetimeFigureOut">
              <a:rPr lang="lv-LV" smtClean="0"/>
              <a:t>22.11.2023</a:t>
            </a:fld>
            <a:endParaRPr lang="lv-LV"/>
          </a:p>
        </p:txBody>
      </p:sp>
      <p:sp>
        <p:nvSpPr>
          <p:cNvPr id="5" name="Footer Placeholder 4">
            <a:extLst>
              <a:ext uri="{FF2B5EF4-FFF2-40B4-BE49-F238E27FC236}">
                <a16:creationId xmlns:a16="http://schemas.microsoft.com/office/drawing/2014/main" id="{F759B7FC-94F7-D45E-3D5E-4CDA8BA53532}"/>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A08E8B6-C6CE-F2F4-BECD-B01777BB47D3}"/>
              </a:ext>
            </a:extLst>
          </p:cNvPr>
          <p:cNvSpPr>
            <a:spLocks noGrp="1"/>
          </p:cNvSpPr>
          <p:nvPr>
            <p:ph type="sldNum" sz="quarter" idx="12"/>
          </p:nvPr>
        </p:nvSpPr>
        <p:spPr/>
        <p:txBody>
          <a:bodyPr/>
          <a:lstStyle/>
          <a:p>
            <a:fld id="{89C3E2F2-1E53-47E6-9F87-6802B6514B10}" type="slidenum">
              <a:rPr lang="lv-LV" smtClean="0"/>
              <a:t>‹#›</a:t>
            </a:fld>
            <a:endParaRPr lang="lv-LV"/>
          </a:p>
        </p:txBody>
      </p:sp>
    </p:spTree>
    <p:extLst>
      <p:ext uri="{BB962C8B-B14F-4D97-AF65-F5344CB8AC3E}">
        <p14:creationId xmlns:p14="http://schemas.microsoft.com/office/powerpoint/2010/main" val="166821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B19F1-91E2-EC2B-2DEB-90D5308B2B5C}"/>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D2AE255D-3E62-CB73-1992-61BBEAAABD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6327D095-729C-C86D-320F-0DAEF51228E6}"/>
              </a:ext>
            </a:extLst>
          </p:cNvPr>
          <p:cNvSpPr>
            <a:spLocks noGrp="1"/>
          </p:cNvSpPr>
          <p:nvPr>
            <p:ph type="dt" sz="half" idx="10"/>
          </p:nvPr>
        </p:nvSpPr>
        <p:spPr/>
        <p:txBody>
          <a:bodyPr/>
          <a:lstStyle/>
          <a:p>
            <a:fld id="{D9170513-4FCE-465E-A97D-8F1EF8A01F97}" type="datetimeFigureOut">
              <a:rPr lang="lv-LV" smtClean="0"/>
              <a:t>22.11.2023</a:t>
            </a:fld>
            <a:endParaRPr lang="lv-LV"/>
          </a:p>
        </p:txBody>
      </p:sp>
      <p:sp>
        <p:nvSpPr>
          <p:cNvPr id="5" name="Footer Placeholder 4">
            <a:extLst>
              <a:ext uri="{FF2B5EF4-FFF2-40B4-BE49-F238E27FC236}">
                <a16:creationId xmlns:a16="http://schemas.microsoft.com/office/drawing/2014/main" id="{466ADAC0-EDA5-DADE-3A74-69401F1E621C}"/>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73D9BCB8-94BA-5C28-CFED-E11AF52A20CD}"/>
              </a:ext>
            </a:extLst>
          </p:cNvPr>
          <p:cNvSpPr>
            <a:spLocks noGrp="1"/>
          </p:cNvSpPr>
          <p:nvPr>
            <p:ph type="sldNum" sz="quarter" idx="12"/>
          </p:nvPr>
        </p:nvSpPr>
        <p:spPr/>
        <p:txBody>
          <a:bodyPr/>
          <a:lstStyle/>
          <a:p>
            <a:fld id="{89C3E2F2-1E53-47E6-9F87-6802B6514B10}" type="slidenum">
              <a:rPr lang="lv-LV" smtClean="0"/>
              <a:t>‹#›</a:t>
            </a:fld>
            <a:endParaRPr lang="lv-LV"/>
          </a:p>
        </p:txBody>
      </p:sp>
    </p:spTree>
    <p:extLst>
      <p:ext uri="{BB962C8B-B14F-4D97-AF65-F5344CB8AC3E}">
        <p14:creationId xmlns:p14="http://schemas.microsoft.com/office/powerpoint/2010/main" val="289855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E94404-71E2-CEBF-E71D-7023F2C8BC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F18B7E4A-36DE-F431-9097-CEA9909423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AD321168-3B4A-E4A7-DC76-D5DF6A290BDB}"/>
              </a:ext>
            </a:extLst>
          </p:cNvPr>
          <p:cNvSpPr>
            <a:spLocks noGrp="1"/>
          </p:cNvSpPr>
          <p:nvPr>
            <p:ph type="dt" sz="half" idx="10"/>
          </p:nvPr>
        </p:nvSpPr>
        <p:spPr/>
        <p:txBody>
          <a:bodyPr/>
          <a:lstStyle/>
          <a:p>
            <a:fld id="{D9170513-4FCE-465E-A97D-8F1EF8A01F97}" type="datetimeFigureOut">
              <a:rPr lang="lv-LV" smtClean="0"/>
              <a:t>22.11.2023</a:t>
            </a:fld>
            <a:endParaRPr lang="lv-LV"/>
          </a:p>
        </p:txBody>
      </p:sp>
      <p:sp>
        <p:nvSpPr>
          <p:cNvPr id="5" name="Footer Placeholder 4">
            <a:extLst>
              <a:ext uri="{FF2B5EF4-FFF2-40B4-BE49-F238E27FC236}">
                <a16:creationId xmlns:a16="http://schemas.microsoft.com/office/drawing/2014/main" id="{D2EFF65F-05DA-BE2D-56B2-1087EA9E1DF4}"/>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624F6CA-98BD-0C71-53E0-08F7884E9B6F}"/>
              </a:ext>
            </a:extLst>
          </p:cNvPr>
          <p:cNvSpPr>
            <a:spLocks noGrp="1"/>
          </p:cNvSpPr>
          <p:nvPr>
            <p:ph type="sldNum" sz="quarter" idx="12"/>
          </p:nvPr>
        </p:nvSpPr>
        <p:spPr/>
        <p:txBody>
          <a:bodyPr/>
          <a:lstStyle/>
          <a:p>
            <a:fld id="{89C3E2F2-1E53-47E6-9F87-6802B6514B10}" type="slidenum">
              <a:rPr lang="lv-LV" smtClean="0"/>
              <a:t>‹#›</a:t>
            </a:fld>
            <a:endParaRPr lang="lv-LV"/>
          </a:p>
        </p:txBody>
      </p:sp>
    </p:spTree>
    <p:extLst>
      <p:ext uri="{BB962C8B-B14F-4D97-AF65-F5344CB8AC3E}">
        <p14:creationId xmlns:p14="http://schemas.microsoft.com/office/powerpoint/2010/main" val="2279121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B95B4-EDDC-286D-E4FE-DF3A39AEF83B}"/>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87121C06-93CE-3EBE-F486-D5B6930274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8CD184C4-DADF-4350-126D-A2BF1CAB7327}"/>
              </a:ext>
            </a:extLst>
          </p:cNvPr>
          <p:cNvSpPr>
            <a:spLocks noGrp="1"/>
          </p:cNvSpPr>
          <p:nvPr>
            <p:ph type="dt" sz="half" idx="10"/>
          </p:nvPr>
        </p:nvSpPr>
        <p:spPr/>
        <p:txBody>
          <a:bodyPr/>
          <a:lstStyle/>
          <a:p>
            <a:fld id="{D9170513-4FCE-465E-A97D-8F1EF8A01F97}" type="datetimeFigureOut">
              <a:rPr lang="lv-LV" smtClean="0"/>
              <a:t>22.11.2023</a:t>
            </a:fld>
            <a:endParaRPr lang="lv-LV"/>
          </a:p>
        </p:txBody>
      </p:sp>
      <p:sp>
        <p:nvSpPr>
          <p:cNvPr id="5" name="Footer Placeholder 4">
            <a:extLst>
              <a:ext uri="{FF2B5EF4-FFF2-40B4-BE49-F238E27FC236}">
                <a16:creationId xmlns:a16="http://schemas.microsoft.com/office/drawing/2014/main" id="{5F8D802F-B16B-71D5-9ECC-DB46F65E3EF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829FD942-D9CD-6D82-AD08-8275F66BD78C}"/>
              </a:ext>
            </a:extLst>
          </p:cNvPr>
          <p:cNvSpPr>
            <a:spLocks noGrp="1"/>
          </p:cNvSpPr>
          <p:nvPr>
            <p:ph type="sldNum" sz="quarter" idx="12"/>
          </p:nvPr>
        </p:nvSpPr>
        <p:spPr/>
        <p:txBody>
          <a:bodyPr/>
          <a:lstStyle/>
          <a:p>
            <a:fld id="{89C3E2F2-1E53-47E6-9F87-6802B6514B10}" type="slidenum">
              <a:rPr lang="lv-LV" smtClean="0"/>
              <a:t>‹#›</a:t>
            </a:fld>
            <a:endParaRPr lang="lv-LV"/>
          </a:p>
        </p:txBody>
      </p:sp>
    </p:spTree>
    <p:extLst>
      <p:ext uri="{BB962C8B-B14F-4D97-AF65-F5344CB8AC3E}">
        <p14:creationId xmlns:p14="http://schemas.microsoft.com/office/powerpoint/2010/main" val="289828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CABAF-64EB-EBBD-A730-0948F067E4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06273A32-48EB-DBA9-FEE8-B9D6CEF2A8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2F4608-1B1F-FDC0-BDC3-70BC695C9F8F}"/>
              </a:ext>
            </a:extLst>
          </p:cNvPr>
          <p:cNvSpPr>
            <a:spLocks noGrp="1"/>
          </p:cNvSpPr>
          <p:nvPr>
            <p:ph type="dt" sz="half" idx="10"/>
          </p:nvPr>
        </p:nvSpPr>
        <p:spPr/>
        <p:txBody>
          <a:bodyPr/>
          <a:lstStyle/>
          <a:p>
            <a:fld id="{D9170513-4FCE-465E-A97D-8F1EF8A01F97}" type="datetimeFigureOut">
              <a:rPr lang="lv-LV" smtClean="0"/>
              <a:t>22.11.2023</a:t>
            </a:fld>
            <a:endParaRPr lang="lv-LV"/>
          </a:p>
        </p:txBody>
      </p:sp>
      <p:sp>
        <p:nvSpPr>
          <p:cNvPr id="5" name="Footer Placeholder 4">
            <a:extLst>
              <a:ext uri="{FF2B5EF4-FFF2-40B4-BE49-F238E27FC236}">
                <a16:creationId xmlns:a16="http://schemas.microsoft.com/office/drawing/2014/main" id="{E8DDF66B-2CC4-EC08-7C3E-5341348E3BB5}"/>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EF607349-6DC9-BB7C-1C97-9D5C674AA50D}"/>
              </a:ext>
            </a:extLst>
          </p:cNvPr>
          <p:cNvSpPr>
            <a:spLocks noGrp="1"/>
          </p:cNvSpPr>
          <p:nvPr>
            <p:ph type="sldNum" sz="quarter" idx="12"/>
          </p:nvPr>
        </p:nvSpPr>
        <p:spPr/>
        <p:txBody>
          <a:bodyPr/>
          <a:lstStyle/>
          <a:p>
            <a:fld id="{89C3E2F2-1E53-47E6-9F87-6802B6514B10}" type="slidenum">
              <a:rPr lang="lv-LV" smtClean="0"/>
              <a:t>‹#›</a:t>
            </a:fld>
            <a:endParaRPr lang="lv-LV"/>
          </a:p>
        </p:txBody>
      </p:sp>
    </p:spTree>
    <p:extLst>
      <p:ext uri="{BB962C8B-B14F-4D97-AF65-F5344CB8AC3E}">
        <p14:creationId xmlns:p14="http://schemas.microsoft.com/office/powerpoint/2010/main" val="2928893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30966-CE6B-8AB3-087E-3F47CED1C36B}"/>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66CB3D31-73F7-79D2-81B9-5FCA2FE489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8C65167B-5FAA-B943-A563-92425932D6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80C41A73-611D-A8A7-FAFD-E2552D8DAE7F}"/>
              </a:ext>
            </a:extLst>
          </p:cNvPr>
          <p:cNvSpPr>
            <a:spLocks noGrp="1"/>
          </p:cNvSpPr>
          <p:nvPr>
            <p:ph type="dt" sz="half" idx="10"/>
          </p:nvPr>
        </p:nvSpPr>
        <p:spPr/>
        <p:txBody>
          <a:bodyPr/>
          <a:lstStyle/>
          <a:p>
            <a:fld id="{D9170513-4FCE-465E-A97D-8F1EF8A01F97}" type="datetimeFigureOut">
              <a:rPr lang="lv-LV" smtClean="0"/>
              <a:t>22.11.2023</a:t>
            </a:fld>
            <a:endParaRPr lang="lv-LV"/>
          </a:p>
        </p:txBody>
      </p:sp>
      <p:sp>
        <p:nvSpPr>
          <p:cNvPr id="6" name="Footer Placeholder 5">
            <a:extLst>
              <a:ext uri="{FF2B5EF4-FFF2-40B4-BE49-F238E27FC236}">
                <a16:creationId xmlns:a16="http://schemas.microsoft.com/office/drawing/2014/main" id="{2011B214-3E6C-A7EF-841C-D27D8083BEF2}"/>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F3AD8DB2-723A-9DE4-4FA5-300DC9119444}"/>
              </a:ext>
            </a:extLst>
          </p:cNvPr>
          <p:cNvSpPr>
            <a:spLocks noGrp="1"/>
          </p:cNvSpPr>
          <p:nvPr>
            <p:ph type="sldNum" sz="quarter" idx="12"/>
          </p:nvPr>
        </p:nvSpPr>
        <p:spPr/>
        <p:txBody>
          <a:bodyPr/>
          <a:lstStyle/>
          <a:p>
            <a:fld id="{89C3E2F2-1E53-47E6-9F87-6802B6514B10}" type="slidenum">
              <a:rPr lang="lv-LV" smtClean="0"/>
              <a:t>‹#›</a:t>
            </a:fld>
            <a:endParaRPr lang="lv-LV"/>
          </a:p>
        </p:txBody>
      </p:sp>
    </p:spTree>
    <p:extLst>
      <p:ext uri="{BB962C8B-B14F-4D97-AF65-F5344CB8AC3E}">
        <p14:creationId xmlns:p14="http://schemas.microsoft.com/office/powerpoint/2010/main" val="2775421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3F289-176C-1257-50CC-D5018F8A9B9B}"/>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B4DBF5F0-503D-FA58-8E18-D737050D83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FDB0E8-38DD-A7DF-5F4A-2CACBE08D5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5B5F4F77-C21F-BB52-EE99-A91502FDDD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1395F3-D0A9-CC29-FC78-E3B959A866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AF204604-E9A7-4768-858A-A3C4664CDF2E}"/>
              </a:ext>
            </a:extLst>
          </p:cNvPr>
          <p:cNvSpPr>
            <a:spLocks noGrp="1"/>
          </p:cNvSpPr>
          <p:nvPr>
            <p:ph type="dt" sz="half" idx="10"/>
          </p:nvPr>
        </p:nvSpPr>
        <p:spPr/>
        <p:txBody>
          <a:bodyPr/>
          <a:lstStyle/>
          <a:p>
            <a:fld id="{D9170513-4FCE-465E-A97D-8F1EF8A01F97}" type="datetimeFigureOut">
              <a:rPr lang="lv-LV" smtClean="0"/>
              <a:t>22.11.2023</a:t>
            </a:fld>
            <a:endParaRPr lang="lv-LV"/>
          </a:p>
        </p:txBody>
      </p:sp>
      <p:sp>
        <p:nvSpPr>
          <p:cNvPr id="8" name="Footer Placeholder 7">
            <a:extLst>
              <a:ext uri="{FF2B5EF4-FFF2-40B4-BE49-F238E27FC236}">
                <a16:creationId xmlns:a16="http://schemas.microsoft.com/office/drawing/2014/main" id="{FB56FF57-6FE5-6BB0-8AE5-D14FC0FE0423}"/>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5DBB9FE6-7F64-1FE2-5342-4ED0C0288A16}"/>
              </a:ext>
            </a:extLst>
          </p:cNvPr>
          <p:cNvSpPr>
            <a:spLocks noGrp="1"/>
          </p:cNvSpPr>
          <p:nvPr>
            <p:ph type="sldNum" sz="quarter" idx="12"/>
          </p:nvPr>
        </p:nvSpPr>
        <p:spPr/>
        <p:txBody>
          <a:bodyPr/>
          <a:lstStyle/>
          <a:p>
            <a:fld id="{89C3E2F2-1E53-47E6-9F87-6802B6514B10}" type="slidenum">
              <a:rPr lang="lv-LV" smtClean="0"/>
              <a:t>‹#›</a:t>
            </a:fld>
            <a:endParaRPr lang="lv-LV"/>
          </a:p>
        </p:txBody>
      </p:sp>
    </p:spTree>
    <p:extLst>
      <p:ext uri="{BB962C8B-B14F-4D97-AF65-F5344CB8AC3E}">
        <p14:creationId xmlns:p14="http://schemas.microsoft.com/office/powerpoint/2010/main" val="70241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A3A54-4DF4-08AE-D0FB-4291144BF0AC}"/>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81BE4946-C207-BE5C-6833-27E174BE8271}"/>
              </a:ext>
            </a:extLst>
          </p:cNvPr>
          <p:cNvSpPr>
            <a:spLocks noGrp="1"/>
          </p:cNvSpPr>
          <p:nvPr>
            <p:ph type="dt" sz="half" idx="10"/>
          </p:nvPr>
        </p:nvSpPr>
        <p:spPr/>
        <p:txBody>
          <a:bodyPr/>
          <a:lstStyle/>
          <a:p>
            <a:fld id="{D9170513-4FCE-465E-A97D-8F1EF8A01F97}" type="datetimeFigureOut">
              <a:rPr lang="lv-LV" smtClean="0"/>
              <a:t>22.11.2023</a:t>
            </a:fld>
            <a:endParaRPr lang="lv-LV"/>
          </a:p>
        </p:txBody>
      </p:sp>
      <p:sp>
        <p:nvSpPr>
          <p:cNvPr id="4" name="Footer Placeholder 3">
            <a:extLst>
              <a:ext uri="{FF2B5EF4-FFF2-40B4-BE49-F238E27FC236}">
                <a16:creationId xmlns:a16="http://schemas.microsoft.com/office/drawing/2014/main" id="{7C81F5BB-90FD-BD37-D169-B2EDFFDA9F5B}"/>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F92A8591-579E-5104-8F9C-7D87E1239729}"/>
              </a:ext>
            </a:extLst>
          </p:cNvPr>
          <p:cNvSpPr>
            <a:spLocks noGrp="1"/>
          </p:cNvSpPr>
          <p:nvPr>
            <p:ph type="sldNum" sz="quarter" idx="12"/>
          </p:nvPr>
        </p:nvSpPr>
        <p:spPr/>
        <p:txBody>
          <a:bodyPr/>
          <a:lstStyle/>
          <a:p>
            <a:fld id="{89C3E2F2-1E53-47E6-9F87-6802B6514B10}" type="slidenum">
              <a:rPr lang="lv-LV" smtClean="0"/>
              <a:t>‹#›</a:t>
            </a:fld>
            <a:endParaRPr lang="lv-LV"/>
          </a:p>
        </p:txBody>
      </p:sp>
    </p:spTree>
    <p:extLst>
      <p:ext uri="{BB962C8B-B14F-4D97-AF65-F5344CB8AC3E}">
        <p14:creationId xmlns:p14="http://schemas.microsoft.com/office/powerpoint/2010/main" val="3348990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7DD21E-9155-83B6-0C37-F21601DE5638}"/>
              </a:ext>
            </a:extLst>
          </p:cNvPr>
          <p:cNvSpPr>
            <a:spLocks noGrp="1"/>
          </p:cNvSpPr>
          <p:nvPr>
            <p:ph type="dt" sz="half" idx="10"/>
          </p:nvPr>
        </p:nvSpPr>
        <p:spPr/>
        <p:txBody>
          <a:bodyPr/>
          <a:lstStyle/>
          <a:p>
            <a:fld id="{D9170513-4FCE-465E-A97D-8F1EF8A01F97}" type="datetimeFigureOut">
              <a:rPr lang="lv-LV" smtClean="0"/>
              <a:t>22.11.2023</a:t>
            </a:fld>
            <a:endParaRPr lang="lv-LV"/>
          </a:p>
        </p:txBody>
      </p:sp>
      <p:sp>
        <p:nvSpPr>
          <p:cNvPr id="3" name="Footer Placeholder 2">
            <a:extLst>
              <a:ext uri="{FF2B5EF4-FFF2-40B4-BE49-F238E27FC236}">
                <a16:creationId xmlns:a16="http://schemas.microsoft.com/office/drawing/2014/main" id="{12BB0E9B-1F3A-3257-D878-A3D05B90D56C}"/>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77BC0A5D-62AF-C4EE-64CF-000BC715E1DC}"/>
              </a:ext>
            </a:extLst>
          </p:cNvPr>
          <p:cNvSpPr>
            <a:spLocks noGrp="1"/>
          </p:cNvSpPr>
          <p:nvPr>
            <p:ph type="sldNum" sz="quarter" idx="12"/>
          </p:nvPr>
        </p:nvSpPr>
        <p:spPr/>
        <p:txBody>
          <a:bodyPr/>
          <a:lstStyle/>
          <a:p>
            <a:fld id="{89C3E2F2-1E53-47E6-9F87-6802B6514B10}" type="slidenum">
              <a:rPr lang="lv-LV" smtClean="0"/>
              <a:t>‹#›</a:t>
            </a:fld>
            <a:endParaRPr lang="lv-LV"/>
          </a:p>
        </p:txBody>
      </p:sp>
    </p:spTree>
    <p:extLst>
      <p:ext uri="{BB962C8B-B14F-4D97-AF65-F5344CB8AC3E}">
        <p14:creationId xmlns:p14="http://schemas.microsoft.com/office/powerpoint/2010/main" val="334288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41854-9126-F4D2-3359-A1E1652375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BCFC474B-6AEB-CB0B-DBF3-118A443A93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6F2E3E38-1AEE-DBD7-E215-308252102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706B37-8536-0EA1-79CA-677FCB51EDC1}"/>
              </a:ext>
            </a:extLst>
          </p:cNvPr>
          <p:cNvSpPr>
            <a:spLocks noGrp="1"/>
          </p:cNvSpPr>
          <p:nvPr>
            <p:ph type="dt" sz="half" idx="10"/>
          </p:nvPr>
        </p:nvSpPr>
        <p:spPr/>
        <p:txBody>
          <a:bodyPr/>
          <a:lstStyle/>
          <a:p>
            <a:fld id="{D9170513-4FCE-465E-A97D-8F1EF8A01F97}" type="datetimeFigureOut">
              <a:rPr lang="lv-LV" smtClean="0"/>
              <a:t>22.11.2023</a:t>
            </a:fld>
            <a:endParaRPr lang="lv-LV"/>
          </a:p>
        </p:txBody>
      </p:sp>
      <p:sp>
        <p:nvSpPr>
          <p:cNvPr id="6" name="Footer Placeholder 5">
            <a:extLst>
              <a:ext uri="{FF2B5EF4-FFF2-40B4-BE49-F238E27FC236}">
                <a16:creationId xmlns:a16="http://schemas.microsoft.com/office/drawing/2014/main" id="{4BE9589F-22DB-09E1-7CAF-0A8081D632E1}"/>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8E1A74EE-EBE9-EE9A-7890-A92413A24EEB}"/>
              </a:ext>
            </a:extLst>
          </p:cNvPr>
          <p:cNvSpPr>
            <a:spLocks noGrp="1"/>
          </p:cNvSpPr>
          <p:nvPr>
            <p:ph type="sldNum" sz="quarter" idx="12"/>
          </p:nvPr>
        </p:nvSpPr>
        <p:spPr/>
        <p:txBody>
          <a:bodyPr/>
          <a:lstStyle/>
          <a:p>
            <a:fld id="{89C3E2F2-1E53-47E6-9F87-6802B6514B10}" type="slidenum">
              <a:rPr lang="lv-LV" smtClean="0"/>
              <a:t>‹#›</a:t>
            </a:fld>
            <a:endParaRPr lang="lv-LV"/>
          </a:p>
        </p:txBody>
      </p:sp>
    </p:spTree>
    <p:extLst>
      <p:ext uri="{BB962C8B-B14F-4D97-AF65-F5344CB8AC3E}">
        <p14:creationId xmlns:p14="http://schemas.microsoft.com/office/powerpoint/2010/main" val="221079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37938-E1DA-0A02-84C3-04CCC4D7E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F0F7FA0C-4215-0BF9-B9D9-F4F5C52111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20F7D4D2-E094-0BA7-12A8-0133A69BAE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9227AD-CAAC-113D-B921-31852497B2E3}"/>
              </a:ext>
            </a:extLst>
          </p:cNvPr>
          <p:cNvSpPr>
            <a:spLocks noGrp="1"/>
          </p:cNvSpPr>
          <p:nvPr>
            <p:ph type="dt" sz="half" idx="10"/>
          </p:nvPr>
        </p:nvSpPr>
        <p:spPr/>
        <p:txBody>
          <a:bodyPr/>
          <a:lstStyle/>
          <a:p>
            <a:fld id="{D9170513-4FCE-465E-A97D-8F1EF8A01F97}" type="datetimeFigureOut">
              <a:rPr lang="lv-LV" smtClean="0"/>
              <a:t>22.11.2023</a:t>
            </a:fld>
            <a:endParaRPr lang="lv-LV"/>
          </a:p>
        </p:txBody>
      </p:sp>
      <p:sp>
        <p:nvSpPr>
          <p:cNvPr id="6" name="Footer Placeholder 5">
            <a:extLst>
              <a:ext uri="{FF2B5EF4-FFF2-40B4-BE49-F238E27FC236}">
                <a16:creationId xmlns:a16="http://schemas.microsoft.com/office/drawing/2014/main" id="{196EFE57-49E7-81AE-53FE-A41964B0295D}"/>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828789E8-552D-D8FF-770B-34C073457EE7}"/>
              </a:ext>
            </a:extLst>
          </p:cNvPr>
          <p:cNvSpPr>
            <a:spLocks noGrp="1"/>
          </p:cNvSpPr>
          <p:nvPr>
            <p:ph type="sldNum" sz="quarter" idx="12"/>
          </p:nvPr>
        </p:nvSpPr>
        <p:spPr/>
        <p:txBody>
          <a:bodyPr/>
          <a:lstStyle/>
          <a:p>
            <a:fld id="{89C3E2F2-1E53-47E6-9F87-6802B6514B10}" type="slidenum">
              <a:rPr lang="lv-LV" smtClean="0"/>
              <a:t>‹#›</a:t>
            </a:fld>
            <a:endParaRPr lang="lv-LV"/>
          </a:p>
        </p:txBody>
      </p:sp>
    </p:spTree>
    <p:extLst>
      <p:ext uri="{BB962C8B-B14F-4D97-AF65-F5344CB8AC3E}">
        <p14:creationId xmlns:p14="http://schemas.microsoft.com/office/powerpoint/2010/main" val="855727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763F4C-3AD0-A7BE-18AC-445725869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D2AF3A8E-C590-D904-E3EC-B293C59869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4DD79CED-5433-2F5C-12E5-4EAACA19D0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70513-4FCE-465E-A97D-8F1EF8A01F97}" type="datetimeFigureOut">
              <a:rPr lang="lv-LV" smtClean="0"/>
              <a:t>22.11.2023</a:t>
            </a:fld>
            <a:endParaRPr lang="lv-LV"/>
          </a:p>
        </p:txBody>
      </p:sp>
      <p:sp>
        <p:nvSpPr>
          <p:cNvPr id="5" name="Footer Placeholder 4">
            <a:extLst>
              <a:ext uri="{FF2B5EF4-FFF2-40B4-BE49-F238E27FC236}">
                <a16:creationId xmlns:a16="http://schemas.microsoft.com/office/drawing/2014/main" id="{77F03370-BC45-5E43-D6A5-953096A5C2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09A78505-34AD-7B68-21ED-E4FEFEB3C1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3E2F2-1E53-47E6-9F87-6802B6514B10}" type="slidenum">
              <a:rPr lang="lv-LV" smtClean="0"/>
              <a:t>‹#›</a:t>
            </a:fld>
            <a:endParaRPr lang="lv-LV"/>
          </a:p>
        </p:txBody>
      </p:sp>
    </p:spTree>
    <p:extLst>
      <p:ext uri="{BB962C8B-B14F-4D97-AF65-F5344CB8AC3E}">
        <p14:creationId xmlns:p14="http://schemas.microsoft.com/office/powerpoint/2010/main" val="1992769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visc.gov.lv/lv/valsts-parbaudes-darbu-programm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spreadsheets/d/1yyubu4QrKn6pz-jMdPE30KZFJeJjMsfXoguhXcvsDAM/edit#gid=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44810-4B55-4870-1D63-9BD0CC188D81}"/>
              </a:ext>
            </a:extLst>
          </p:cNvPr>
          <p:cNvSpPr>
            <a:spLocks noGrp="1"/>
          </p:cNvSpPr>
          <p:nvPr>
            <p:ph type="ctrTitle"/>
          </p:nvPr>
        </p:nvSpPr>
        <p:spPr>
          <a:xfrm>
            <a:off x="1524000" y="1122363"/>
            <a:ext cx="9144000" cy="2479675"/>
          </a:xfrm>
        </p:spPr>
        <p:txBody>
          <a:bodyPr>
            <a:normAutofit fontScale="90000"/>
          </a:bodyPr>
          <a:lstStyle/>
          <a:p>
            <a:pPr>
              <a:lnSpc>
                <a:spcPct val="107000"/>
              </a:lnSpc>
              <a:spcAft>
                <a:spcPts val="800"/>
              </a:spcAft>
            </a:pPr>
            <a:r>
              <a:rPr lang="lv-LV" sz="1800" b="1" dirty="0">
                <a:effectLst/>
                <a:latin typeface="Times New Roman" panose="02020603050405020304" pitchFamily="18" charset="0"/>
                <a:ea typeface="Times New Roman" panose="02020603050405020304" pitchFamily="18" charset="0"/>
              </a:rPr>
              <a:t>VALSTS PĀRBAUDES DARBU NORISES LAIKI </a:t>
            </a:r>
            <a:br>
              <a:rPr lang="lv-LV" sz="1800" b="1" dirty="0">
                <a:effectLst/>
                <a:latin typeface="Times New Roman" panose="02020603050405020304" pitchFamily="18" charset="0"/>
                <a:ea typeface="Times New Roman" panose="02020603050405020304" pitchFamily="18" charset="0"/>
              </a:rPr>
            </a:br>
            <a:r>
              <a:rPr lang="lv-LV" sz="1800" b="1" dirty="0">
                <a:effectLst/>
                <a:latin typeface="Times New Roman" panose="02020603050405020304" pitchFamily="18" charset="0"/>
                <a:ea typeface="Times New Roman" panose="02020603050405020304" pitchFamily="18" charset="0"/>
              </a:rPr>
              <a:t>OL ( optimālajā mācību satura apguves līmenī)</a:t>
            </a:r>
            <a:br>
              <a:rPr lang="lv-LV" sz="1800" dirty="0">
                <a:effectLst/>
                <a:latin typeface="Calibri" panose="020F0502020204030204" pitchFamily="34" charset="0"/>
                <a:ea typeface="Calibri" panose="020F0502020204030204" pitchFamily="34" charset="0"/>
              </a:rPr>
            </a:br>
            <a:r>
              <a:rPr lang="lv-LV" sz="1800" b="1" dirty="0">
                <a:effectLst/>
                <a:latin typeface="Times New Roman" panose="02020603050405020304" pitchFamily="18" charset="0"/>
                <a:ea typeface="Times New Roman" panose="02020603050405020304" pitchFamily="18" charset="0"/>
              </a:rPr>
              <a:t>2023./2024.MĀCĪBU GADĀ 11.a, 11.b  klasei </a:t>
            </a:r>
            <a:br>
              <a:rPr lang="lv-LV" sz="1800" dirty="0">
                <a:effectLst/>
                <a:latin typeface="Calibri" panose="020F0502020204030204" pitchFamily="34" charset="0"/>
                <a:ea typeface="Calibri" panose="020F0502020204030204" pitchFamily="34" charset="0"/>
              </a:rPr>
            </a:br>
            <a:r>
              <a:rPr lang="lv-LV" sz="1800" dirty="0">
                <a:solidFill>
                  <a:srgbClr val="000000"/>
                </a:solidFill>
                <a:effectLst/>
                <a:latin typeface="Times New Roman" panose="02020603050405020304" pitchFamily="18" charset="0"/>
                <a:ea typeface="Times New Roman" panose="02020603050405020304" pitchFamily="18" charset="0"/>
              </a:rPr>
              <a:t>Murjāņos, </a:t>
            </a:r>
            <a:r>
              <a:rPr lang="lv-LV" sz="1800" dirty="0" err="1">
                <a:solidFill>
                  <a:srgbClr val="000000"/>
                </a:solidFill>
                <a:effectLst/>
                <a:latin typeface="Times New Roman" panose="02020603050405020304" pitchFamily="18" charset="0"/>
                <a:ea typeface="Times New Roman" panose="02020603050405020304" pitchFamily="18" charset="0"/>
              </a:rPr>
              <a:t>Klintslejas</a:t>
            </a:r>
            <a:r>
              <a:rPr lang="lv-LV" sz="1800" dirty="0">
                <a:solidFill>
                  <a:srgbClr val="000000"/>
                </a:solidFill>
                <a:effectLst/>
                <a:latin typeface="Times New Roman" panose="02020603050405020304" pitchFamily="18" charset="0"/>
                <a:ea typeface="Times New Roman" panose="02020603050405020304" pitchFamily="18" charset="0"/>
              </a:rPr>
              <a:t> 4, Saulkrastu novadā</a:t>
            </a:r>
            <a:br>
              <a:rPr lang="lv-LV" sz="1800" dirty="0">
                <a:effectLst/>
                <a:latin typeface="Calibri" panose="020F0502020204030204" pitchFamily="34" charset="0"/>
                <a:ea typeface="Calibri" panose="020F0502020204030204" pitchFamily="34" charset="0"/>
              </a:rPr>
            </a:br>
            <a:r>
              <a:rPr lang="lv-LV" sz="1800" i="1" dirty="0">
                <a:solidFill>
                  <a:srgbClr val="414142"/>
                </a:solidFill>
                <a:effectLst/>
                <a:highlight>
                  <a:srgbClr val="FFFFFF"/>
                </a:highlight>
                <a:latin typeface="Times New Roman" panose="02020603050405020304" pitchFamily="18" charset="0"/>
                <a:ea typeface="Times New Roman" panose="02020603050405020304" pitchFamily="18" charset="0"/>
              </a:rPr>
              <a:t> </a:t>
            </a:r>
            <a:br>
              <a:rPr lang="lv-LV" sz="1800" dirty="0">
                <a:effectLst/>
                <a:latin typeface="Calibri" panose="020F0502020204030204" pitchFamily="34" charset="0"/>
                <a:ea typeface="Calibri" panose="020F0502020204030204" pitchFamily="34" charset="0"/>
              </a:rPr>
            </a:br>
            <a:endParaRPr lang="lv-LV" dirty="0"/>
          </a:p>
        </p:txBody>
      </p:sp>
      <p:sp>
        <p:nvSpPr>
          <p:cNvPr id="3" name="Subtitle 2">
            <a:extLst>
              <a:ext uri="{FF2B5EF4-FFF2-40B4-BE49-F238E27FC236}">
                <a16:creationId xmlns:a16="http://schemas.microsoft.com/office/drawing/2014/main" id="{33BC84A3-B2BB-D1AA-3EF2-FA72B5364953}"/>
              </a:ext>
            </a:extLst>
          </p:cNvPr>
          <p:cNvSpPr>
            <a:spLocks noGrp="1"/>
          </p:cNvSpPr>
          <p:nvPr>
            <p:ph type="subTitle" idx="1"/>
          </p:nvPr>
        </p:nvSpPr>
        <p:spPr>
          <a:xfrm>
            <a:off x="1524000" y="3590864"/>
            <a:ext cx="9144000" cy="1655762"/>
          </a:xfrm>
        </p:spPr>
        <p:txBody>
          <a:bodyPr>
            <a:normAutofit lnSpcReduction="10000"/>
          </a:bodyPr>
          <a:lstStyle/>
          <a:p>
            <a:pPr algn="r"/>
            <a:r>
              <a:rPr lang="lv-LV" sz="1700" i="1" dirty="0">
                <a:solidFill>
                  <a:srgbClr val="414142"/>
                </a:solidFill>
                <a:highlight>
                  <a:srgbClr val="FFFFFF"/>
                </a:highlight>
                <a:latin typeface="Times New Roman" panose="02020603050405020304" pitchFamily="18" charset="0"/>
                <a:ea typeface="Times New Roman" panose="02020603050405020304" pitchFamily="18" charset="0"/>
              </a:rPr>
              <a:t>			Saskaņā ar 20.06.2023. Ministru kabineta noteikumiem  Nr.314 “Noteikumi par valsts pārbaudes darbu norises laiku 2023./2024.mācību gadā”,</a:t>
            </a:r>
          </a:p>
          <a:p>
            <a:pPr algn="r"/>
            <a:r>
              <a:rPr lang="lv-LV" sz="1700" i="1" dirty="0">
                <a:latin typeface="Times New Roman" panose="02020603050405020304" pitchFamily="18" charset="0"/>
                <a:ea typeface="Times New Roman" panose="02020603050405020304" pitchFamily="18" charset="0"/>
              </a:rPr>
              <a:t>		05.07.2022. Ministru kabineta noteikumi Nr. 398 “Noteikumi par centralizēto eksāmenu saturu un norises kārtību”</a:t>
            </a:r>
            <a:r>
              <a:rPr lang="lv-LV" sz="1700" i="1" dirty="0">
                <a:solidFill>
                  <a:srgbClr val="414142"/>
                </a:solidFill>
                <a:highlight>
                  <a:srgbClr val="FFFFFF"/>
                </a:highlight>
                <a:latin typeface="Times New Roman" panose="02020603050405020304" pitchFamily="18" charset="0"/>
                <a:ea typeface="Times New Roman" panose="02020603050405020304" pitchFamily="18" charset="0"/>
              </a:rPr>
              <a:t> </a:t>
            </a:r>
            <a:br>
              <a:rPr lang="lv-LV" dirty="0">
                <a:latin typeface="Calibri" panose="020F0502020204030204" pitchFamily="34" charset="0"/>
                <a:ea typeface="Calibri" panose="020F0502020204030204" pitchFamily="34" charset="0"/>
              </a:rPr>
            </a:br>
            <a:r>
              <a:rPr lang="lv-LV" i="1" dirty="0">
                <a:solidFill>
                  <a:srgbClr val="414142"/>
                </a:solidFill>
                <a:highlight>
                  <a:srgbClr val="FFFFFF"/>
                </a:highlight>
                <a:latin typeface="Times New Roman" panose="02020603050405020304" pitchFamily="18" charset="0"/>
                <a:ea typeface="Times New Roman" panose="02020603050405020304" pitchFamily="18" charset="0"/>
              </a:rPr>
              <a:t> </a:t>
            </a:r>
            <a:br>
              <a:rPr lang="lv-LV" dirty="0">
                <a:latin typeface="Calibri" panose="020F0502020204030204" pitchFamily="34" charset="0"/>
                <a:ea typeface="Calibri" panose="020F0502020204030204" pitchFamily="34" charset="0"/>
              </a:rPr>
            </a:br>
            <a:endParaRPr lang="lv-LV" dirty="0"/>
          </a:p>
        </p:txBody>
      </p:sp>
    </p:spTree>
    <p:extLst>
      <p:ext uri="{BB962C8B-B14F-4D97-AF65-F5344CB8AC3E}">
        <p14:creationId xmlns:p14="http://schemas.microsoft.com/office/powerpoint/2010/main" val="264517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A61-2901-53D6-BF48-2A284470110E}"/>
              </a:ext>
            </a:extLst>
          </p:cNvPr>
          <p:cNvSpPr>
            <a:spLocks noGrp="1"/>
          </p:cNvSpPr>
          <p:nvPr>
            <p:ph type="title"/>
          </p:nvPr>
        </p:nvSpPr>
        <p:spPr>
          <a:xfrm>
            <a:off x="838200" y="365125"/>
            <a:ext cx="10515600" cy="1996335"/>
          </a:xfrm>
        </p:spPr>
        <p:txBody>
          <a:bodyPr>
            <a:normAutofit fontScale="90000"/>
          </a:bodyPr>
          <a:lstStyle/>
          <a:p>
            <a:br>
              <a:rPr lang="lv-LV" sz="3200" b="1" dirty="0"/>
            </a:br>
            <a:r>
              <a:rPr lang="lv-LV" sz="3200" b="1" dirty="0">
                <a:solidFill>
                  <a:schemeClr val="accent1"/>
                </a:solidFill>
                <a:latin typeface="+mn-lt"/>
                <a:cs typeface="Times New Roman" panose="02020603050405020304" pitchFamily="18" charset="0"/>
              </a:rPr>
              <a:t>Pieteikšanās Valsts pārbaudījumiem OL līdz 15.decembrim</a:t>
            </a:r>
            <a:br>
              <a:rPr lang="lv-LV" sz="3200" b="1" dirty="0">
                <a:latin typeface="+mn-lt"/>
                <a:cs typeface="Times New Roman" panose="02020603050405020304" pitchFamily="18" charset="0"/>
              </a:rPr>
            </a:br>
            <a:r>
              <a:rPr lang="lv-LV" sz="1800" b="1" i="0" dirty="0">
                <a:solidFill>
                  <a:srgbClr val="FF0000"/>
                </a:solidFill>
                <a:effectLst/>
                <a:latin typeface="+mn-lt"/>
                <a:cs typeface="Times New Roman" panose="02020603050405020304" pitchFamily="18" charset="0"/>
              </a:rPr>
              <a:t> </a:t>
            </a:r>
            <a:br>
              <a:rPr lang="lv-LV" sz="3200" b="1" dirty="0">
                <a:latin typeface="Times New Roman" panose="02020603050405020304" pitchFamily="18" charset="0"/>
                <a:cs typeface="Times New Roman" panose="02020603050405020304" pitchFamily="18" charset="0"/>
              </a:rPr>
            </a:br>
            <a:r>
              <a:rPr lang="lv-LV" sz="3200" b="1" dirty="0">
                <a:latin typeface="Times New Roman" panose="02020603050405020304" pitchFamily="18" charset="0"/>
                <a:cs typeface="Times New Roman" panose="02020603050405020304" pitchFamily="18" charset="0"/>
              </a:rPr>
              <a:t>* </a:t>
            </a:r>
            <a:r>
              <a:rPr lang="lv-LV" sz="2200" b="1" i="1" dirty="0">
                <a:solidFill>
                  <a:srgbClr val="0070C0"/>
                </a:solidFill>
                <a:effectLst/>
                <a:latin typeface="Times New Roman" panose="02020603050405020304" pitchFamily="18" charset="0"/>
                <a:ea typeface="Times New Roman" panose="02020603050405020304" pitchFamily="18" charset="0"/>
              </a:rPr>
              <a:t>Valsts pārbaudes darbs ir nokārtots, ja sasniegti 15%</a:t>
            </a:r>
            <a:br>
              <a:rPr lang="lv-LV" sz="2200" b="1" dirty="0">
                <a:latin typeface="Times New Roman" panose="02020603050405020304" pitchFamily="18" charset="0"/>
                <a:cs typeface="Times New Roman" panose="02020603050405020304" pitchFamily="18" charset="0"/>
              </a:rPr>
            </a:br>
            <a:r>
              <a:rPr lang="lv-LV" sz="2200" b="1" dirty="0">
                <a:latin typeface="Times New Roman" panose="02020603050405020304" pitchFamily="18" charset="0"/>
                <a:cs typeface="Times New Roman" panose="02020603050405020304" pitchFamily="18" charset="0"/>
              </a:rPr>
              <a:t>* </a:t>
            </a:r>
            <a:r>
              <a:rPr lang="lv-LV" sz="2200" i="1" dirty="0">
                <a:solidFill>
                  <a:srgbClr val="212529"/>
                </a:solidFill>
                <a:latin typeface="+mn-lt"/>
                <a:cs typeface="Times New Roman" panose="02020603050405020304" pitchFamily="18" charset="0"/>
              </a:rPr>
              <a:t>Visu valsts pārbaudes darbu programmas tiks publicētas II semestra sākumā</a:t>
            </a:r>
            <a:br>
              <a:rPr lang="lv-LV" sz="2200" dirty="0">
                <a:latin typeface="+mn-lt"/>
                <a:cs typeface="Times New Roman" panose="02020603050405020304" pitchFamily="18" charset="0"/>
              </a:rPr>
            </a:br>
            <a:r>
              <a:rPr lang="lv-LV" sz="2200" dirty="0">
                <a:latin typeface="+mn-lt"/>
                <a:cs typeface="Times New Roman" panose="02020603050405020304" pitchFamily="18" charset="0"/>
              </a:rPr>
              <a:t>     </a:t>
            </a:r>
            <a:r>
              <a:rPr lang="lv-LV" sz="2200" i="1" dirty="0" err="1">
                <a:latin typeface="+mn-lt"/>
                <a:cs typeface="Times New Roman" panose="02020603050405020304" pitchFamily="18" charset="0"/>
              </a:rPr>
              <a:t>e_adrese</a:t>
            </a:r>
            <a:r>
              <a:rPr lang="lv-LV" sz="2200" i="1" dirty="0">
                <a:latin typeface="+mn-lt"/>
                <a:cs typeface="Times New Roman" panose="02020603050405020304" pitchFamily="18" charset="0"/>
              </a:rPr>
              <a:t> : </a:t>
            </a:r>
            <a:r>
              <a:rPr lang="lv-LV" sz="2200" i="1" dirty="0">
                <a:latin typeface="+mn-lt"/>
                <a:cs typeface="Times New Roman" panose="02020603050405020304" pitchFamily="18" charset="0"/>
                <a:hlinkClick r:id="rId2"/>
              </a:rPr>
              <a:t>https://www.visc.gov.lv/lv/valsts-parbaudes-darbu-programmas</a:t>
            </a:r>
            <a:br>
              <a:rPr lang="lv-LV" sz="3200" dirty="0">
                <a:latin typeface="+mn-lt"/>
              </a:rPr>
            </a:br>
            <a:endParaRPr lang="lv-LV" sz="3200" dirty="0">
              <a:latin typeface="+mn-lt"/>
            </a:endParaRPr>
          </a:p>
        </p:txBody>
      </p:sp>
      <p:sp>
        <p:nvSpPr>
          <p:cNvPr id="3" name="Content Placeholder 2">
            <a:extLst>
              <a:ext uri="{FF2B5EF4-FFF2-40B4-BE49-F238E27FC236}">
                <a16:creationId xmlns:a16="http://schemas.microsoft.com/office/drawing/2014/main" id="{163DAB2C-A3D9-CED6-CFFF-0F655E957876}"/>
              </a:ext>
            </a:extLst>
          </p:cNvPr>
          <p:cNvSpPr>
            <a:spLocks noGrp="1"/>
          </p:cNvSpPr>
          <p:nvPr>
            <p:ph idx="1"/>
          </p:nvPr>
        </p:nvSpPr>
        <p:spPr>
          <a:xfrm>
            <a:off x="838200" y="2228295"/>
            <a:ext cx="10515600" cy="3948667"/>
          </a:xfrm>
        </p:spPr>
        <p:txBody>
          <a:bodyPr>
            <a:normAutofit fontScale="55000" lnSpcReduction="20000"/>
          </a:bodyPr>
          <a:lstStyle/>
          <a:p>
            <a:pPr marL="0" indent="0">
              <a:buNone/>
            </a:pPr>
            <a:endParaRPr lang="lv-LV" dirty="0">
              <a:solidFill>
                <a:srgbClr val="414142"/>
              </a:solidFill>
              <a:latin typeface="Arial" panose="020B0604020202020204" pitchFamily="34" charset="0"/>
            </a:endParaRPr>
          </a:p>
          <a:p>
            <a:r>
              <a:rPr lang="lv-LV" b="0" i="0" dirty="0">
                <a:solidFill>
                  <a:srgbClr val="414142"/>
                </a:solidFill>
                <a:effectLst/>
                <a:cs typeface="Times New Roman" panose="02020603050405020304" pitchFamily="18" charset="0"/>
              </a:rPr>
              <a:t>Saskaņā ar Ministru kabineta noteikumiem</a:t>
            </a:r>
            <a:r>
              <a:rPr lang="lv-LV" dirty="0">
                <a:solidFill>
                  <a:srgbClr val="414142"/>
                </a:solidFill>
                <a:cs typeface="Times New Roman" panose="02020603050405020304" pitchFamily="18" charset="0"/>
              </a:rPr>
              <a:t> </a:t>
            </a:r>
            <a:r>
              <a:rPr lang="lv-LV" b="0" i="0" dirty="0">
                <a:solidFill>
                  <a:srgbClr val="414142"/>
                </a:solidFill>
                <a:effectLst/>
                <a:cs typeface="Times New Roman" panose="02020603050405020304" pitchFamily="18" charset="0"/>
              </a:rPr>
              <a:t>Nr.398 31.2. punktu izglītojamais vispārējās vidējās izglītības eksāmeniem piesakās, atzīmējot, kurus eksāmenus un kādā mācību satura apguves līmenī kārtos ( OL-  optimālajā mācību satura apguves līmenī) </a:t>
            </a:r>
          </a:p>
          <a:p>
            <a:pPr marL="0" indent="0">
              <a:buNone/>
            </a:pPr>
            <a:r>
              <a:rPr lang="lv-LV" b="0" i="0" dirty="0">
                <a:solidFill>
                  <a:srgbClr val="414142"/>
                </a:solidFill>
                <a:effectLst/>
                <a:cs typeface="Times New Roman" panose="02020603050405020304" pitchFamily="18" charset="0"/>
              </a:rPr>
              <a:t>	* </a:t>
            </a:r>
            <a:r>
              <a:rPr lang="lv-LV" b="0" i="0" dirty="0">
                <a:solidFill>
                  <a:srgbClr val="212529"/>
                </a:solidFill>
                <a:effectLst/>
                <a:cs typeface="Times New Roman" panose="02020603050405020304" pitchFamily="18" charset="0"/>
              </a:rPr>
              <a:t>izglītojamam vispārējās vidējās izglītības eksāmeniem VPS sistēmā: </a:t>
            </a:r>
          </a:p>
          <a:p>
            <a:pPr marL="0" indent="0">
              <a:buNone/>
            </a:pPr>
            <a:r>
              <a:rPr lang="lv-LV" b="0" i="0" dirty="0">
                <a:solidFill>
                  <a:srgbClr val="212529"/>
                </a:solidFill>
                <a:effectLst/>
                <a:cs typeface="Times New Roman" panose="02020603050405020304" pitchFamily="18" charset="0"/>
              </a:rPr>
              <a:t>*  </a:t>
            </a:r>
            <a:r>
              <a:rPr lang="lv-LV" b="1" i="0" dirty="0">
                <a:solidFill>
                  <a:srgbClr val="FF0000"/>
                </a:solidFill>
                <a:effectLst/>
                <a:cs typeface="Times New Roman" panose="02020603050405020304" pitchFamily="18" charset="0"/>
              </a:rPr>
              <a:t>jāpiesakās https://eksameni.vps.gov.lv</a:t>
            </a:r>
            <a:r>
              <a:rPr lang="lv-LV" b="0" i="0" dirty="0">
                <a:solidFill>
                  <a:srgbClr val="212529"/>
                </a:solidFill>
                <a:effectLst/>
                <a:cs typeface="Times New Roman" panose="02020603050405020304" pitchFamily="18" charset="0"/>
              </a:rPr>
              <a:t>, atzīmējot, kurus eksāmenus un kādā mācību satura apguves līmenī (</a:t>
            </a:r>
            <a:r>
              <a:rPr lang="lv-LV" b="1" i="0" dirty="0">
                <a:solidFill>
                  <a:srgbClr val="FF0000"/>
                </a:solidFill>
                <a:effectLst/>
                <a:cs typeface="Times New Roman" panose="02020603050405020304" pitchFamily="18" charset="0"/>
              </a:rPr>
              <a:t>OL- Optimālajā mācību satura apguves līmenī) </a:t>
            </a:r>
            <a:r>
              <a:rPr lang="lv-LV" b="0" i="0" dirty="0">
                <a:solidFill>
                  <a:srgbClr val="212529"/>
                </a:solidFill>
                <a:effectLst/>
                <a:cs typeface="Times New Roman" panose="02020603050405020304" pitchFamily="18" charset="0"/>
              </a:rPr>
              <a:t>kārtos.</a:t>
            </a:r>
            <a:endParaRPr lang="lv-LV" b="0" i="0" dirty="0">
              <a:solidFill>
                <a:srgbClr val="414142"/>
              </a:solidFill>
              <a:effectLst/>
              <a:cs typeface="Times New Roman" panose="02020603050405020304" pitchFamily="18" charset="0"/>
            </a:endParaRPr>
          </a:p>
          <a:p>
            <a:r>
              <a:rPr lang="lv-LV" b="0" i="1" dirty="0">
                <a:solidFill>
                  <a:srgbClr val="414142"/>
                </a:solidFill>
                <a:effectLst/>
                <a:cs typeface="Times New Roman" panose="02020603050405020304" pitchFamily="18" charset="0"/>
              </a:rPr>
              <a:t>31.4. izglītības iestāde pārliecinās, vai visi izglītojamie ir pieteikušies minimāli nepieciešamajam eksāmenu skaitam vidējās izglītības iegūšanai un,  ja nepieciešams, sazinās ar izglītojamo, lai precizētu vai papildinātu ierakstus informācijas sistēmā</a:t>
            </a:r>
            <a:r>
              <a:rPr lang="lv-LV" b="0" i="0" dirty="0">
                <a:solidFill>
                  <a:srgbClr val="414142"/>
                </a:solidFill>
                <a:effectLst/>
                <a:cs typeface="Times New Roman" panose="02020603050405020304" pitchFamily="18" charset="0"/>
              </a:rPr>
              <a:t>.</a:t>
            </a:r>
            <a:endParaRPr lang="lv-LV" b="0" i="0" dirty="0">
              <a:solidFill>
                <a:srgbClr val="212529"/>
              </a:solidFill>
              <a:effectLst/>
              <a:cs typeface="Times New Roman" panose="02020603050405020304" pitchFamily="18" charset="0"/>
            </a:endParaRPr>
          </a:p>
          <a:p>
            <a:r>
              <a:rPr lang="lv-LV" b="0" i="0" dirty="0">
                <a:solidFill>
                  <a:srgbClr val="414142"/>
                </a:solidFill>
                <a:effectLst/>
                <a:cs typeface="Times New Roman" panose="02020603050405020304" pitchFamily="18" charset="0"/>
              </a:rPr>
              <a:t>32. </a:t>
            </a:r>
            <a:r>
              <a:rPr lang="lv-LV" b="1" i="1" dirty="0">
                <a:solidFill>
                  <a:srgbClr val="FF0000"/>
                </a:solidFill>
                <a:effectLst/>
                <a:cs typeface="Times New Roman" panose="02020603050405020304" pitchFamily="18" charset="0"/>
              </a:rPr>
              <a:t>Ne vēlāk kā 8-astoņas nedēļas pirms attiecīgā mācību gada pirmā eksāmena norises dienas izglītojamie vidējās izglītības pakāpē, ja nepieciešams (piemēram, izglītojamais vēlas mainīt iepriekš izvēlētos eksāmenus vai kārtot papildu eksāmenu), veic izmaiņas informācijas sistēmā un apstiprina pieteikumus eksāmeniem, kā arī iepazīstas ar eksāmenu norises kārtību, veicot par to atzīmi informācijas sistēmā. </a:t>
            </a:r>
          </a:p>
          <a:p>
            <a:pPr algn="just"/>
            <a:r>
              <a:rPr lang="lv-LV" b="0" i="0" dirty="0">
                <a:solidFill>
                  <a:srgbClr val="414142"/>
                </a:solidFill>
                <a:effectLst/>
                <a:cs typeface="Times New Roman" panose="02020603050405020304" pitchFamily="18" charset="0"/>
              </a:rPr>
              <a:t>47. Izglītības iestādes vadītājs:</a:t>
            </a:r>
          </a:p>
          <a:p>
            <a:pPr algn="just"/>
            <a:r>
              <a:rPr lang="lv-LV" b="0" i="0" dirty="0">
                <a:solidFill>
                  <a:srgbClr val="414142"/>
                </a:solidFill>
                <a:effectLst/>
                <a:cs typeface="Times New Roman" panose="02020603050405020304" pitchFamily="18" charset="0"/>
              </a:rPr>
              <a:t>47.2. ne vēlāk kā piecas nedēļas pirms eksāmena norises dienas informācijas sistēmā pārbauda eksāmenam pieteikto izglītojamo sarakstu (turpmāk – izglītojamo kodu saraksts) un, ja nepieciešams, aktualizē izglītojamo kodu sarakstu.</a:t>
            </a:r>
          </a:p>
          <a:p>
            <a:pPr marL="0" indent="0">
              <a:buNone/>
            </a:pPr>
            <a:endParaRPr lang="lv-LV" b="1" i="1" dirty="0">
              <a:solidFill>
                <a:srgbClr val="00B050"/>
              </a:solidFill>
              <a:cs typeface="Times New Roman" panose="02020603050405020304" pitchFamily="18" charset="0"/>
            </a:endParaRPr>
          </a:p>
          <a:p>
            <a:endParaRPr lang="lv-LV" sz="3800" i="1" dirty="0">
              <a:solidFill>
                <a:srgbClr val="212529"/>
              </a:solidFill>
              <a:latin typeface="RobustaTLPro-Regular"/>
            </a:endParaRPr>
          </a:p>
        </p:txBody>
      </p:sp>
      <p:sp>
        <p:nvSpPr>
          <p:cNvPr id="4" name="Slide Number Placeholder 3">
            <a:extLst>
              <a:ext uri="{FF2B5EF4-FFF2-40B4-BE49-F238E27FC236}">
                <a16:creationId xmlns:a16="http://schemas.microsoft.com/office/drawing/2014/main" id="{ED870415-C229-7640-484F-5D2E35010711}"/>
              </a:ext>
            </a:extLst>
          </p:cNvPr>
          <p:cNvSpPr>
            <a:spLocks noGrp="1"/>
          </p:cNvSpPr>
          <p:nvPr>
            <p:ph type="sldNum" sz="quarter" idx="12"/>
          </p:nvPr>
        </p:nvSpPr>
        <p:spPr/>
        <p:txBody>
          <a:bodyPr/>
          <a:lstStyle/>
          <a:p>
            <a:fld id="{670E81DC-A25E-4D0A-B700-64934C5AE172}" type="slidenum">
              <a:rPr lang="lv-LV" smtClean="0"/>
              <a:t>2</a:t>
            </a:fld>
            <a:endParaRPr lang="lv-LV"/>
          </a:p>
        </p:txBody>
      </p:sp>
    </p:spTree>
    <p:extLst>
      <p:ext uri="{BB962C8B-B14F-4D97-AF65-F5344CB8AC3E}">
        <p14:creationId xmlns:p14="http://schemas.microsoft.com/office/powerpoint/2010/main" val="486745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054D6-E2B8-A57D-325B-B2A9E80187EB}"/>
              </a:ext>
            </a:extLst>
          </p:cNvPr>
          <p:cNvSpPr>
            <a:spLocks noGrp="1"/>
          </p:cNvSpPr>
          <p:nvPr>
            <p:ph type="title"/>
          </p:nvPr>
        </p:nvSpPr>
        <p:spPr>
          <a:xfrm>
            <a:off x="145774" y="365125"/>
            <a:ext cx="11608904" cy="1325563"/>
          </a:xfrm>
        </p:spPr>
        <p:txBody>
          <a:bodyPr>
            <a:normAutofit fontScale="90000"/>
          </a:bodyPr>
          <a:lstStyle/>
          <a:p>
            <a:pPr marL="0" marR="0" lvl="0" indent="0" algn="l" defTabSz="914400" rtl="0" eaLnBrk="1" fontAlgn="auto" latinLnBrk="0" hangingPunct="1">
              <a:lnSpc>
                <a:spcPct val="107000"/>
              </a:lnSpc>
              <a:spcBef>
                <a:spcPts val="0"/>
              </a:spcBef>
              <a:spcAft>
                <a:spcPts val="800"/>
              </a:spcAft>
              <a:buClrTx/>
              <a:buSzTx/>
              <a:buFontTx/>
              <a:buNone/>
              <a:tabLst/>
              <a:defRPr/>
            </a:pPr>
            <a:br>
              <a:rPr lang="lv-LV" sz="2800" b="1" dirty="0">
                <a:solidFill>
                  <a:srgbClr val="000000"/>
                </a:solidFill>
                <a:effectLst/>
                <a:latin typeface="+mn-lt"/>
                <a:ea typeface="Times New Roman" panose="02020603050405020304" pitchFamily="18" charset="0"/>
              </a:rPr>
            </a:br>
            <a:r>
              <a:rPr lang="lv-LV" sz="2800" b="1" dirty="0">
                <a:solidFill>
                  <a:srgbClr val="000000"/>
                </a:solidFill>
                <a:effectLst/>
                <a:latin typeface="+mn-lt"/>
                <a:ea typeface="Times New Roman" panose="02020603050405020304" pitchFamily="18" charset="0"/>
              </a:rPr>
              <a:t>3</a:t>
            </a:r>
            <a:br>
              <a:rPr lang="lv-LV" sz="2800" b="1" dirty="0">
                <a:solidFill>
                  <a:srgbClr val="000000"/>
                </a:solidFill>
                <a:effectLst/>
                <a:latin typeface="+mn-lt"/>
                <a:ea typeface="Times New Roman" panose="02020603050405020304" pitchFamily="18" charset="0"/>
              </a:rPr>
            </a:br>
            <a:br>
              <a:rPr lang="lv-LV" sz="2800" b="1" dirty="0">
                <a:solidFill>
                  <a:srgbClr val="000000"/>
                </a:solidFill>
                <a:effectLst/>
                <a:latin typeface="+mn-lt"/>
                <a:ea typeface="Times New Roman" panose="02020603050405020304" pitchFamily="18" charset="0"/>
              </a:rPr>
            </a:br>
            <a:br>
              <a:rPr lang="lv-LV" sz="2800" b="1" dirty="0">
                <a:solidFill>
                  <a:srgbClr val="000000"/>
                </a:solidFill>
                <a:effectLst/>
                <a:latin typeface="+mn-lt"/>
                <a:ea typeface="Times New Roman" panose="02020603050405020304" pitchFamily="18" charset="0"/>
              </a:rPr>
            </a:br>
            <a:r>
              <a:rPr lang="lv-LV" sz="2800" b="1" dirty="0">
                <a:solidFill>
                  <a:srgbClr val="000000"/>
                </a:solidFill>
                <a:effectLst/>
                <a:latin typeface="+mn-lt"/>
                <a:ea typeface="Times New Roman" panose="02020603050405020304" pitchFamily="18" charset="0"/>
              </a:rPr>
              <a:t>3.Valsts pārbaudes darbi par vispārējās vidējās izglītība ieguvi 11.a  klase –</a:t>
            </a:r>
            <a:r>
              <a:rPr lang="lv-LV" sz="2800" b="1" dirty="0">
                <a:solidFill>
                  <a:srgbClr val="000000"/>
                </a:solidFill>
                <a:latin typeface="+mn-lt"/>
                <a:ea typeface="Times New Roman" panose="02020603050405020304" pitchFamily="18" charset="0"/>
              </a:rPr>
              <a:t>O</a:t>
            </a:r>
            <a:r>
              <a:rPr lang="lv-LV" sz="2800" b="1" dirty="0">
                <a:solidFill>
                  <a:srgbClr val="000000"/>
                </a:solidFill>
                <a:effectLst/>
                <a:latin typeface="+mn-lt"/>
                <a:ea typeface="Times New Roman" panose="02020603050405020304" pitchFamily="18" charset="0"/>
              </a:rPr>
              <a:t>L</a:t>
            </a:r>
            <a:br>
              <a:rPr lang="lv-LV" sz="2000" b="1" dirty="0">
                <a:solidFill>
                  <a:srgbClr val="000000"/>
                </a:solidFill>
                <a:effectLst/>
                <a:latin typeface="+mn-lt"/>
                <a:ea typeface="Times New Roman" panose="02020603050405020304" pitchFamily="18" charset="0"/>
              </a:rPr>
            </a:br>
            <a:r>
              <a:rPr kumimoji="0" lang="lv-LV" sz="2700" b="1"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Monitoringa darbs</a:t>
            </a:r>
            <a:r>
              <a:rPr kumimoji="0" lang="lv-LV" sz="27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   - pēc izvēles -</a:t>
            </a:r>
            <a:r>
              <a:rPr kumimoji="0" lang="lv-LV" sz="2700" b="0" i="0" u="none" strike="noStrike" kern="1200" cap="none" spc="0" normalizeH="0" baseline="0" noProof="0" dirty="0">
                <a:ln>
                  <a:noFill/>
                </a:ln>
                <a:solidFill>
                  <a:srgbClr val="0070C0"/>
                </a:solidFill>
                <a:effectLst/>
                <a:uLnTx/>
                <a:uFillTx/>
                <a:latin typeface="Calibri" panose="020F0502020204030204"/>
                <a:ea typeface="Times New Roman" panose="02020603050405020304" pitchFamily="18" charset="0"/>
                <a:cs typeface="+mn-cs"/>
              </a:rPr>
              <a:t>Fizika, Ķīmija</a:t>
            </a:r>
            <a:r>
              <a:rPr kumimoji="0" lang="lv-LV" sz="2700" b="1" i="0" u="none" strike="noStrike" kern="1200" cap="none" spc="0" normalizeH="0" baseline="0" noProof="0" dirty="0">
                <a:ln>
                  <a:noFill/>
                </a:ln>
                <a:solidFill>
                  <a:srgbClr val="0070C0"/>
                </a:solidFill>
                <a:effectLst/>
                <a:uLnTx/>
                <a:uFillTx/>
                <a:latin typeface="Calibri" panose="020F0502020204030204"/>
                <a:ea typeface="Times New Roman" panose="02020603050405020304" pitchFamily="18" charset="0"/>
                <a:cs typeface="+mn-cs"/>
              </a:rPr>
              <a:t>, Bioloģija </a:t>
            </a:r>
            <a:br>
              <a:rPr kumimoji="0" lang="lv-LV" sz="2700" b="1" i="0" u="none" strike="noStrike" kern="1200" cap="none" spc="0" normalizeH="0" baseline="0" noProof="0" dirty="0">
                <a:ln>
                  <a:noFill/>
                </a:ln>
                <a:solidFill>
                  <a:srgbClr val="0070C0"/>
                </a:solidFill>
                <a:effectLst/>
                <a:uLnTx/>
                <a:uFillTx/>
                <a:latin typeface="Calibri" panose="020F0502020204030204"/>
                <a:ea typeface="Times New Roman" panose="02020603050405020304" pitchFamily="18" charset="0"/>
                <a:cs typeface="+mn-cs"/>
              </a:rPr>
            </a:br>
            <a:br>
              <a:rPr kumimoji="0" lang="lv-LV" sz="1800" i="1" u="none" strike="noStrike" kern="1200" cap="none" spc="0" normalizeH="0" baseline="0" noProof="0" dirty="0">
                <a:ln>
                  <a:noFill/>
                </a:ln>
                <a:solidFill>
                  <a:srgbClr val="0070C0"/>
                </a:solidFill>
                <a:effectLst/>
                <a:uLnTx/>
                <a:uFillTx/>
                <a:latin typeface="Calibri" panose="020F0502020204030204"/>
                <a:ea typeface="Times New Roman" panose="02020603050405020304" pitchFamily="18" charset="0"/>
                <a:cs typeface="+mn-cs"/>
                <a:hlinkClick r:id="rId2"/>
              </a:rPr>
            </a:br>
            <a:r>
              <a:rPr lang="lv-LV" sz="1800" i="1" dirty="0">
                <a:solidFill>
                  <a:srgbClr val="212529"/>
                </a:solidFill>
                <a:latin typeface="RobustaTLPro-Regular"/>
              </a:rPr>
              <a:t>Visu valsts pārbaudes darbu programmas tiks publicētas II semestra sākumā</a:t>
            </a:r>
            <a:br>
              <a:rPr kumimoji="0" lang="lv-LV" sz="1800" b="1" i="0" u="none" strike="noStrike" kern="1200" cap="none" spc="0" normalizeH="0" baseline="0" noProof="0" dirty="0">
                <a:ln>
                  <a:noFill/>
                </a:ln>
                <a:solidFill>
                  <a:srgbClr val="0070C0"/>
                </a:solidFill>
                <a:effectLst/>
                <a:uLnTx/>
                <a:uFillTx/>
                <a:latin typeface="Calibri" panose="020F0502020204030204"/>
                <a:ea typeface="Times New Roman" panose="02020603050405020304" pitchFamily="18" charset="0"/>
                <a:cs typeface="+mn-cs"/>
                <a:hlinkClick r:id="rId2"/>
              </a:rPr>
            </a:br>
            <a:br>
              <a:rPr kumimoji="0" lang="lv-LV" sz="2700" b="1"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br>
            <a:endParaRPr lang="lv-LV" sz="2700" dirty="0"/>
          </a:p>
        </p:txBody>
      </p:sp>
      <p:graphicFrame>
        <p:nvGraphicFramePr>
          <p:cNvPr id="5" name="Content Placeholder 4">
            <a:extLst>
              <a:ext uri="{FF2B5EF4-FFF2-40B4-BE49-F238E27FC236}">
                <a16:creationId xmlns:a16="http://schemas.microsoft.com/office/drawing/2014/main" id="{21847135-46EA-A26D-A728-C80465B9B29D}"/>
              </a:ext>
            </a:extLst>
          </p:cNvPr>
          <p:cNvGraphicFramePr>
            <a:graphicFrameLocks noGrp="1"/>
          </p:cNvGraphicFramePr>
          <p:nvPr>
            <p:ph idx="1"/>
          </p:nvPr>
        </p:nvGraphicFramePr>
        <p:xfrm>
          <a:off x="291548" y="2133601"/>
          <a:ext cx="11463130" cy="2876468"/>
        </p:xfrm>
        <a:graphic>
          <a:graphicData uri="http://schemas.openxmlformats.org/drawingml/2006/table">
            <a:tbl>
              <a:tblPr bandRow="1"/>
              <a:tblGrid>
                <a:gridCol w="1486170">
                  <a:extLst>
                    <a:ext uri="{9D8B030D-6E8A-4147-A177-3AD203B41FA5}">
                      <a16:colId xmlns:a16="http://schemas.microsoft.com/office/drawing/2014/main" val="2755526256"/>
                    </a:ext>
                  </a:extLst>
                </a:gridCol>
                <a:gridCol w="4369899">
                  <a:extLst>
                    <a:ext uri="{9D8B030D-6E8A-4147-A177-3AD203B41FA5}">
                      <a16:colId xmlns:a16="http://schemas.microsoft.com/office/drawing/2014/main" val="1551490284"/>
                    </a:ext>
                  </a:extLst>
                </a:gridCol>
                <a:gridCol w="1940630">
                  <a:extLst>
                    <a:ext uri="{9D8B030D-6E8A-4147-A177-3AD203B41FA5}">
                      <a16:colId xmlns:a16="http://schemas.microsoft.com/office/drawing/2014/main" val="2353831599"/>
                    </a:ext>
                  </a:extLst>
                </a:gridCol>
                <a:gridCol w="1906450">
                  <a:extLst>
                    <a:ext uri="{9D8B030D-6E8A-4147-A177-3AD203B41FA5}">
                      <a16:colId xmlns:a16="http://schemas.microsoft.com/office/drawing/2014/main" val="534226704"/>
                    </a:ext>
                  </a:extLst>
                </a:gridCol>
                <a:gridCol w="1759981">
                  <a:extLst>
                    <a:ext uri="{9D8B030D-6E8A-4147-A177-3AD203B41FA5}">
                      <a16:colId xmlns:a16="http://schemas.microsoft.com/office/drawing/2014/main" val="359374762"/>
                    </a:ext>
                  </a:extLst>
                </a:gridCol>
              </a:tblGrid>
              <a:tr h="422675">
                <a:tc>
                  <a:txBody>
                    <a:bodyPr/>
                    <a:lstStyle/>
                    <a:p>
                      <a:pPr>
                        <a:lnSpc>
                          <a:spcPct val="107000"/>
                        </a:lnSpc>
                        <a:spcAft>
                          <a:spcPts val="800"/>
                        </a:spcAft>
                      </a:pPr>
                      <a:r>
                        <a:rPr lang="lv-LV" sz="2200" b="1" dirty="0">
                          <a:solidFill>
                            <a:srgbClr val="000000"/>
                          </a:solidFill>
                          <a:effectLst/>
                          <a:latin typeface="+mn-lt"/>
                          <a:ea typeface="Times New Roman" panose="02020603050405020304" pitchFamily="18" charset="0"/>
                        </a:rPr>
                        <a:t>11. a, 11b klase</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dirty="0">
                          <a:solidFill>
                            <a:srgbClr val="000000"/>
                          </a:solidFill>
                          <a:effectLst/>
                          <a:latin typeface="+mn-lt"/>
                          <a:ea typeface="Times New Roman" panose="02020603050405020304" pitchFamily="18" charset="0"/>
                        </a:rPr>
                        <a:t>Valsts pārbaudes darbi</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Norises laiks</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Norises laiks</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Norises laiks</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2773675"/>
                  </a:ext>
                </a:extLst>
              </a:tr>
              <a:tr h="1604907">
                <a:tc>
                  <a:txBody>
                    <a:bodyPr/>
                    <a:lstStyle/>
                    <a:p>
                      <a:pPr>
                        <a:lnSpc>
                          <a:spcPct val="107000"/>
                        </a:lnSpc>
                        <a:spcAft>
                          <a:spcPts val="800"/>
                        </a:spcAft>
                      </a:pPr>
                      <a:r>
                        <a:rPr lang="lv-LV" sz="1800" b="1" dirty="0">
                          <a:solidFill>
                            <a:srgbClr val="000000"/>
                          </a:solidFill>
                          <a:effectLst/>
                          <a:latin typeface="+mn-lt"/>
                          <a:ea typeface="Times New Roman" panose="02020603050405020304" pitchFamily="18" charset="0"/>
                        </a:rPr>
                        <a:t>2023./2024.</a:t>
                      </a:r>
                      <a:endParaRPr lang="lv-LV" sz="1800" dirty="0">
                        <a:effectLst/>
                        <a:latin typeface="+mn-lt"/>
                        <a:ea typeface="Calibri" panose="020F0502020204030204" pitchFamily="34" charset="0"/>
                      </a:endParaRPr>
                    </a:p>
                    <a:p>
                      <a:pPr>
                        <a:lnSpc>
                          <a:spcPct val="107000"/>
                        </a:lnSpc>
                        <a:spcAft>
                          <a:spcPts val="800"/>
                        </a:spcAft>
                      </a:pPr>
                      <a:r>
                        <a:rPr lang="lv-LV" sz="1800" b="1" dirty="0">
                          <a:solidFill>
                            <a:srgbClr val="000000"/>
                          </a:solidFill>
                          <a:effectLst/>
                          <a:latin typeface="+mn-lt"/>
                          <a:ea typeface="Times New Roman" panose="02020603050405020304" pitchFamily="18" charset="0"/>
                        </a:rPr>
                        <a:t>māc. g</a:t>
                      </a:r>
                      <a:r>
                        <a:rPr lang="lv-LV" sz="2200" b="1"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dirty="0">
                          <a:solidFill>
                            <a:srgbClr val="000000"/>
                          </a:solidFill>
                          <a:effectLst/>
                          <a:latin typeface="+mn-lt"/>
                          <a:ea typeface="Times New Roman" panose="02020603050405020304" pitchFamily="18" charset="0"/>
                        </a:rPr>
                        <a:t>Monitoringa darbs</a:t>
                      </a:r>
                      <a:r>
                        <a:rPr lang="lv-LV" sz="2200" dirty="0">
                          <a:solidFill>
                            <a:srgbClr val="000000"/>
                          </a:solidFill>
                          <a:effectLst/>
                          <a:latin typeface="+mn-lt"/>
                          <a:ea typeface="Times New Roman" panose="02020603050405020304" pitchFamily="18" charset="0"/>
                        </a:rPr>
                        <a:t> -Rakstiski</a:t>
                      </a:r>
                    </a:p>
                    <a:p>
                      <a:pPr>
                        <a:lnSpc>
                          <a:spcPct val="107000"/>
                        </a:lnSpc>
                        <a:spcAft>
                          <a:spcPts val="800"/>
                        </a:spcAft>
                      </a:pPr>
                      <a:r>
                        <a:rPr lang="lv-LV" sz="2200" dirty="0">
                          <a:solidFill>
                            <a:srgbClr val="000000"/>
                          </a:solidFill>
                          <a:effectLst/>
                          <a:latin typeface="+mn-lt"/>
                          <a:ea typeface="Times New Roman" panose="02020603050405020304" pitchFamily="18" charset="0"/>
                        </a:rPr>
                        <a:t>(Fizika, Ķīmija</a:t>
                      </a:r>
                      <a:r>
                        <a:rPr lang="lv-LV" sz="2200" b="1" dirty="0">
                          <a:solidFill>
                            <a:srgbClr val="000000"/>
                          </a:solidFill>
                          <a:effectLst/>
                          <a:latin typeface="+mn-lt"/>
                          <a:ea typeface="Times New Roman" panose="02020603050405020304" pitchFamily="18" charset="0"/>
                        </a:rPr>
                        <a:t>, </a:t>
                      </a:r>
                      <a:r>
                        <a:rPr lang="lv-LV" sz="2200" dirty="0">
                          <a:solidFill>
                            <a:srgbClr val="000000"/>
                          </a:solidFill>
                          <a:effectLst/>
                          <a:latin typeface="+mn-lt"/>
                          <a:ea typeface="Times New Roman" panose="02020603050405020304" pitchFamily="18" charset="0"/>
                        </a:rPr>
                        <a:t>Bioloģija)</a:t>
                      </a:r>
                      <a:r>
                        <a:rPr lang="lv-LV" sz="2200" b="1" dirty="0">
                          <a:solidFill>
                            <a:srgbClr val="000000"/>
                          </a:solidFill>
                          <a:effectLst/>
                          <a:latin typeface="+mn-lt"/>
                          <a:ea typeface="Times New Roman" panose="02020603050405020304" pitchFamily="18" charset="0"/>
                        </a:rPr>
                        <a:t> – </a:t>
                      </a:r>
                    </a:p>
                    <a:p>
                      <a:pPr>
                        <a:lnSpc>
                          <a:spcPct val="107000"/>
                        </a:lnSpc>
                        <a:spcAft>
                          <a:spcPts val="800"/>
                        </a:spcAft>
                      </a:pPr>
                      <a:r>
                        <a:rPr lang="lv-LV" sz="2200" b="1" dirty="0">
                          <a:solidFill>
                            <a:srgbClr val="000000"/>
                          </a:solidFill>
                          <a:effectLst/>
                          <a:latin typeface="+mn-lt"/>
                          <a:ea typeface="Times New Roman" panose="02020603050405020304" pitchFamily="18" charset="0"/>
                        </a:rPr>
                        <a:t>BIOLOĢIJAI Optimālajā mācību satura apguves līmenī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i="1" dirty="0">
                          <a:solidFill>
                            <a:srgbClr val="000000"/>
                          </a:solidFill>
                          <a:effectLst/>
                          <a:latin typeface="+mn-lt"/>
                          <a:ea typeface="Times New Roman" panose="02020603050405020304" pitchFamily="18" charset="0"/>
                        </a:rPr>
                        <a:t>Rakstisk</a:t>
                      </a:r>
                      <a:r>
                        <a:rPr lang="lv-LV" sz="2200" dirty="0">
                          <a:solidFill>
                            <a:srgbClr val="000000"/>
                          </a:solidFill>
                          <a:effectLst/>
                          <a:latin typeface="+mn-lt"/>
                          <a:ea typeface="Times New Roman" panose="02020603050405020304" pitchFamily="18" charset="0"/>
                        </a:rPr>
                        <a:t>i</a:t>
                      </a:r>
                      <a:endParaRPr lang="lv-LV" sz="2200" dirty="0">
                        <a:effectLst/>
                        <a:latin typeface="+mn-lt"/>
                        <a:ea typeface="Calibri" panose="020F0502020204030204" pitchFamily="34" charset="0"/>
                      </a:endParaRPr>
                    </a:p>
                    <a:p>
                      <a:pPr>
                        <a:lnSpc>
                          <a:spcPct val="107000"/>
                        </a:lnSpc>
                        <a:spcAft>
                          <a:spcPts val="800"/>
                        </a:spcAft>
                      </a:pPr>
                      <a:r>
                        <a:rPr lang="lv-LV" sz="2200" b="1" dirty="0">
                          <a:solidFill>
                            <a:srgbClr val="000000"/>
                          </a:solidFill>
                          <a:effectLst/>
                          <a:latin typeface="+mn-lt"/>
                          <a:ea typeface="Times New Roman" panose="02020603050405020304" pitchFamily="18" charset="0"/>
                        </a:rPr>
                        <a:t>BIOLOĢIJA OL</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FIZIKA OL</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Ķīmija OL</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4203337"/>
                  </a:ext>
                </a:extLst>
              </a:tr>
              <a:tr h="552368">
                <a:tc>
                  <a:txBody>
                    <a:bodyPr/>
                    <a:lstStyle/>
                    <a:p>
                      <a:pPr marL="485775">
                        <a:lnSpc>
                          <a:spcPct val="107000"/>
                        </a:lnSpc>
                        <a:spcAft>
                          <a:spcPts val="800"/>
                        </a:spcAft>
                      </a:pPr>
                      <a:r>
                        <a:rPr lang="lv-LV" sz="2200" b="1"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800"/>
                        </a:spcAft>
                        <a:buFont typeface="Arial" panose="020B0604020202020204" pitchFamily="34" charset="0"/>
                        <a:buChar char="●"/>
                      </a:pPr>
                      <a:r>
                        <a:rPr lang="lv-LV" sz="2200" b="1" dirty="0">
                          <a:solidFill>
                            <a:srgbClr val="000000"/>
                          </a:solidFill>
                          <a:effectLst/>
                          <a:latin typeface="+mn-lt"/>
                          <a:ea typeface="Times New Roman" panose="02020603050405020304" pitchFamily="18" charset="0"/>
                          <a:cs typeface="Noto Sans Symbols"/>
                        </a:rPr>
                        <a:t>Bioloģija I</a:t>
                      </a:r>
                      <a:endParaRPr lang="lv-LV" sz="2200" dirty="0">
                        <a:effectLst/>
                        <a:latin typeface="+mn-lt"/>
                        <a:ea typeface="Noto Sans Symbols"/>
                        <a:cs typeface="Noto Sans Symbol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dirty="0">
                          <a:solidFill>
                            <a:srgbClr val="000000"/>
                          </a:solidFill>
                          <a:effectLst/>
                          <a:latin typeface="+mn-lt"/>
                          <a:ea typeface="Times New Roman" panose="02020603050405020304" pitchFamily="18" charset="0"/>
                        </a:rPr>
                        <a:t> 24.04.2024.</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r>
                        <a:rPr lang="lv-LV" sz="2200" b="1" dirty="0">
                          <a:solidFill>
                            <a:srgbClr val="FF0000"/>
                          </a:solidFill>
                          <a:effectLst/>
                          <a:latin typeface="+mn-lt"/>
                          <a:ea typeface="Times New Roman" panose="02020603050405020304" pitchFamily="18" charset="0"/>
                        </a:rPr>
                        <a:t>24.04.2024.</a:t>
                      </a:r>
                      <a:endParaRPr lang="lv-LV" sz="2200" b="1" dirty="0">
                        <a:solidFill>
                          <a:srgbClr val="FF0000"/>
                        </a:solidFill>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r>
                        <a:rPr lang="lv-LV" sz="2200" b="1" dirty="0">
                          <a:solidFill>
                            <a:srgbClr val="FF0000"/>
                          </a:solidFill>
                          <a:effectLst/>
                          <a:latin typeface="+mn-lt"/>
                          <a:ea typeface="Times New Roman" panose="02020603050405020304" pitchFamily="18" charset="0"/>
                        </a:rPr>
                        <a:t>24.04.2024.</a:t>
                      </a:r>
                      <a:endParaRPr lang="lv-LV" sz="2200" b="1"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786493"/>
                  </a:ext>
                </a:extLst>
              </a:tr>
            </a:tbl>
          </a:graphicData>
        </a:graphic>
      </p:graphicFrame>
      <p:sp>
        <p:nvSpPr>
          <p:cNvPr id="4" name="Slide Number Placeholder 3">
            <a:extLst>
              <a:ext uri="{FF2B5EF4-FFF2-40B4-BE49-F238E27FC236}">
                <a16:creationId xmlns:a16="http://schemas.microsoft.com/office/drawing/2014/main" id="{7751C637-72A8-D9C7-8C40-C5FF3D60695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E81DC-A25E-4D0A-B700-64934C5AE172}"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3667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B8815-5ADC-D1C5-3EEF-3208F93AF659}"/>
              </a:ext>
            </a:extLst>
          </p:cNvPr>
          <p:cNvSpPr>
            <a:spLocks noGrp="1"/>
          </p:cNvSpPr>
          <p:nvPr>
            <p:ph type="title"/>
          </p:nvPr>
        </p:nvSpPr>
        <p:spPr/>
        <p:txBody>
          <a:bodyPr>
            <a:normAutofit fontScale="90000"/>
          </a:bodyPr>
          <a:lstStyle/>
          <a:p>
            <a:pPr algn="ctr"/>
            <a:r>
              <a:rPr lang="lv-LV" sz="3100" b="1" dirty="0">
                <a:solidFill>
                  <a:srgbClr val="000000"/>
                </a:solidFill>
                <a:latin typeface="+mn-lt"/>
                <a:ea typeface="Times New Roman" panose="02020603050405020304" pitchFamily="18" charset="0"/>
              </a:rPr>
              <a:t>2</a:t>
            </a:r>
            <a:r>
              <a:rPr lang="lv-LV" sz="3100" b="1" dirty="0">
                <a:solidFill>
                  <a:srgbClr val="000000"/>
                </a:solidFill>
                <a:effectLst/>
                <a:latin typeface="+mn-lt"/>
                <a:ea typeface="Times New Roman" panose="02020603050405020304" pitchFamily="18" charset="0"/>
              </a:rPr>
              <a:t>.Valsts pārbaudes darbi par vispārējās vidējās izglītība ieguvi </a:t>
            </a:r>
            <a:br>
              <a:rPr lang="lv-LV" sz="3100" b="1" dirty="0">
                <a:solidFill>
                  <a:srgbClr val="000000"/>
                </a:solidFill>
                <a:effectLst/>
                <a:latin typeface="+mn-lt"/>
                <a:ea typeface="Times New Roman" panose="02020603050405020304" pitchFamily="18" charset="0"/>
              </a:rPr>
            </a:br>
            <a:r>
              <a:rPr lang="lv-LV" sz="3100" b="1" dirty="0">
                <a:solidFill>
                  <a:srgbClr val="000000"/>
                </a:solidFill>
                <a:effectLst/>
                <a:latin typeface="+mn-lt"/>
                <a:ea typeface="Times New Roman" panose="02020603050405020304" pitchFamily="18" charset="0"/>
              </a:rPr>
              <a:t>11.a un 11.b klase – OL</a:t>
            </a:r>
            <a:br>
              <a:rPr lang="lv-LV" sz="3100" b="1" dirty="0">
                <a:solidFill>
                  <a:srgbClr val="000000"/>
                </a:solidFill>
                <a:effectLst/>
                <a:latin typeface="+mn-lt"/>
                <a:ea typeface="Times New Roman" panose="02020603050405020304" pitchFamily="18" charset="0"/>
              </a:rPr>
            </a:br>
            <a:r>
              <a:rPr lang="lv-LV" sz="1800" b="1" i="1" dirty="0">
                <a:solidFill>
                  <a:srgbClr val="0070C0"/>
                </a:solidFill>
                <a:effectLst/>
                <a:latin typeface="Times New Roman" panose="02020603050405020304" pitchFamily="18" charset="0"/>
                <a:ea typeface="Times New Roman" panose="02020603050405020304" pitchFamily="18" charset="0"/>
              </a:rPr>
              <a:t> Valsts pārbaudes darbs ir nokārtots, ja sasniegti 15% </a:t>
            </a:r>
            <a:r>
              <a:rPr lang="lv-LV" sz="1800" i="1" dirty="0">
                <a:solidFill>
                  <a:srgbClr val="0070C0"/>
                </a:solidFill>
                <a:effectLst/>
                <a:latin typeface="Times New Roman" panose="02020603050405020304" pitchFamily="18" charset="0"/>
                <a:ea typeface="Times New Roman" panose="02020603050405020304" pitchFamily="18" charset="0"/>
              </a:rPr>
              <a:t>attiecībā uz </a:t>
            </a:r>
            <a:r>
              <a:rPr lang="lv-LV" sz="1800" i="1" dirty="0" err="1">
                <a:solidFill>
                  <a:srgbClr val="0070C0"/>
                </a:solidFill>
                <a:effectLst/>
                <a:latin typeface="Times New Roman" panose="02020603050405020304" pitchFamily="18" charset="0"/>
                <a:ea typeface="Times New Roman" panose="02020603050405020304" pitchFamily="18" charset="0"/>
              </a:rPr>
              <a:t>pamatprasmēm</a:t>
            </a:r>
            <a:r>
              <a:rPr lang="lv-LV" sz="1800" i="1" dirty="0">
                <a:solidFill>
                  <a:srgbClr val="0070C0"/>
                </a:solidFill>
                <a:effectLst/>
                <a:latin typeface="Times New Roman" panose="02020603050405020304" pitchFamily="18" charset="0"/>
                <a:ea typeface="Times New Roman" panose="02020603050405020304" pitchFamily="18" charset="0"/>
              </a:rPr>
              <a:t> un </a:t>
            </a:r>
            <a:r>
              <a:rPr lang="lv-LV" sz="1800" i="1" dirty="0" err="1">
                <a:solidFill>
                  <a:srgbClr val="0070C0"/>
                </a:solidFill>
                <a:effectLst/>
                <a:latin typeface="Times New Roman" panose="02020603050405020304" pitchFamily="18" charset="0"/>
                <a:ea typeface="Times New Roman" panose="02020603050405020304" pitchFamily="18" charset="0"/>
              </a:rPr>
              <a:t>pamatzināšanām</a:t>
            </a:r>
            <a:r>
              <a:rPr lang="lv-LV" sz="1800" i="1" dirty="0">
                <a:solidFill>
                  <a:srgbClr val="0070C0"/>
                </a:solidFill>
                <a:effectLst/>
                <a:latin typeface="Times New Roman" panose="02020603050405020304" pitchFamily="18" charset="0"/>
                <a:ea typeface="Times New Roman" panose="02020603050405020304" pitchFamily="18" charset="0"/>
              </a:rPr>
              <a:t>. </a:t>
            </a:r>
            <a:br>
              <a:rPr lang="lv-LV" sz="1800" dirty="0">
                <a:effectLst/>
                <a:latin typeface="Calibri" panose="020F0502020204030204" pitchFamily="34" charset="0"/>
                <a:ea typeface="Calibri" panose="020F0502020204030204" pitchFamily="34" charset="0"/>
              </a:rPr>
            </a:br>
            <a:br>
              <a:rPr lang="lv-LV" sz="1800" dirty="0">
                <a:effectLst/>
                <a:latin typeface="Calibri" panose="020F0502020204030204" pitchFamily="34" charset="0"/>
                <a:ea typeface="Calibri" panose="020F0502020204030204" pitchFamily="34" charset="0"/>
              </a:rPr>
            </a:br>
            <a:endParaRPr lang="lv-LV" dirty="0"/>
          </a:p>
        </p:txBody>
      </p:sp>
      <p:graphicFrame>
        <p:nvGraphicFramePr>
          <p:cNvPr id="5" name="Content Placeholder 4">
            <a:extLst>
              <a:ext uri="{FF2B5EF4-FFF2-40B4-BE49-F238E27FC236}">
                <a16:creationId xmlns:a16="http://schemas.microsoft.com/office/drawing/2014/main" id="{D9192D98-680D-CD32-896B-5EF9E43327E5}"/>
              </a:ext>
            </a:extLst>
          </p:cNvPr>
          <p:cNvGraphicFramePr>
            <a:graphicFrameLocks noGrp="1"/>
          </p:cNvGraphicFramePr>
          <p:nvPr>
            <p:ph idx="1"/>
          </p:nvPr>
        </p:nvGraphicFramePr>
        <p:xfrm>
          <a:off x="159026" y="1380824"/>
          <a:ext cx="11940209" cy="4309295"/>
        </p:xfrm>
        <a:graphic>
          <a:graphicData uri="http://schemas.openxmlformats.org/drawingml/2006/table">
            <a:tbl>
              <a:tblPr bandRow="1"/>
              <a:tblGrid>
                <a:gridCol w="2099078">
                  <a:extLst>
                    <a:ext uri="{9D8B030D-6E8A-4147-A177-3AD203B41FA5}">
                      <a16:colId xmlns:a16="http://schemas.microsoft.com/office/drawing/2014/main" val="3494944094"/>
                    </a:ext>
                  </a:extLst>
                </a:gridCol>
                <a:gridCol w="3681396">
                  <a:extLst>
                    <a:ext uri="{9D8B030D-6E8A-4147-A177-3AD203B41FA5}">
                      <a16:colId xmlns:a16="http://schemas.microsoft.com/office/drawing/2014/main" val="274684735"/>
                    </a:ext>
                  </a:extLst>
                </a:gridCol>
                <a:gridCol w="1582437">
                  <a:extLst>
                    <a:ext uri="{9D8B030D-6E8A-4147-A177-3AD203B41FA5}">
                      <a16:colId xmlns:a16="http://schemas.microsoft.com/office/drawing/2014/main" val="1075970187"/>
                    </a:ext>
                  </a:extLst>
                </a:gridCol>
                <a:gridCol w="1464736">
                  <a:extLst>
                    <a:ext uri="{9D8B030D-6E8A-4147-A177-3AD203B41FA5}">
                      <a16:colId xmlns:a16="http://schemas.microsoft.com/office/drawing/2014/main" val="2204005645"/>
                    </a:ext>
                  </a:extLst>
                </a:gridCol>
                <a:gridCol w="1477813">
                  <a:extLst>
                    <a:ext uri="{9D8B030D-6E8A-4147-A177-3AD203B41FA5}">
                      <a16:colId xmlns:a16="http://schemas.microsoft.com/office/drawing/2014/main" val="3970020727"/>
                    </a:ext>
                  </a:extLst>
                </a:gridCol>
                <a:gridCol w="393963">
                  <a:extLst>
                    <a:ext uri="{9D8B030D-6E8A-4147-A177-3AD203B41FA5}">
                      <a16:colId xmlns:a16="http://schemas.microsoft.com/office/drawing/2014/main" val="4126948791"/>
                    </a:ext>
                  </a:extLst>
                </a:gridCol>
                <a:gridCol w="1240786">
                  <a:extLst>
                    <a:ext uri="{9D8B030D-6E8A-4147-A177-3AD203B41FA5}">
                      <a16:colId xmlns:a16="http://schemas.microsoft.com/office/drawing/2014/main" val="2884704175"/>
                    </a:ext>
                  </a:extLst>
                </a:gridCol>
              </a:tblGrid>
              <a:tr h="349552">
                <a:tc>
                  <a:txBody>
                    <a:bodyPr/>
                    <a:lstStyle/>
                    <a:p>
                      <a:pPr>
                        <a:lnSpc>
                          <a:spcPct val="107000"/>
                        </a:lnSpc>
                        <a:spcAft>
                          <a:spcPts val="800"/>
                        </a:spcAft>
                      </a:pPr>
                      <a:r>
                        <a:rPr lang="lv-LV" sz="2200" b="1" dirty="0">
                          <a:solidFill>
                            <a:srgbClr val="000000"/>
                          </a:solidFill>
                          <a:effectLst/>
                          <a:latin typeface="+mn-lt"/>
                          <a:ea typeface="Times New Roman" panose="02020603050405020304" pitchFamily="18" charset="0"/>
                        </a:rPr>
                        <a:t>11.a, </a:t>
                      </a:r>
                      <a:r>
                        <a:rPr lang="lv-LV" sz="2200" b="1" dirty="0">
                          <a:solidFill>
                            <a:srgbClr val="000000"/>
                          </a:solidFill>
                          <a:effectLst/>
                          <a:latin typeface="+mn-lt"/>
                          <a:ea typeface="Roboto Medium" panose="02000000000000000000" pitchFamily="2" charset="0"/>
                          <a:cs typeface="Roboto Medium" panose="02000000000000000000" pitchFamily="2" charset="0"/>
                        </a:rPr>
                        <a:t>11</a:t>
                      </a:r>
                      <a:r>
                        <a:rPr lang="lv-LV" sz="2200" b="1" dirty="0">
                          <a:solidFill>
                            <a:srgbClr val="000000"/>
                          </a:solidFill>
                          <a:effectLst/>
                          <a:latin typeface="+mn-lt"/>
                          <a:ea typeface="Times New Roman" panose="02020603050405020304" pitchFamily="18" charset="0"/>
                        </a:rPr>
                        <a:t>.b kl.</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5">
                  <a:txBody>
                    <a:bodyPr/>
                    <a:lstStyle/>
                    <a:p>
                      <a:pPr>
                        <a:lnSpc>
                          <a:spcPct val="107000"/>
                        </a:lnSpc>
                        <a:spcAft>
                          <a:spcPts val="800"/>
                        </a:spcAft>
                      </a:pPr>
                      <a:r>
                        <a:rPr lang="lv-LV" sz="2200" b="1">
                          <a:solidFill>
                            <a:srgbClr val="000000"/>
                          </a:solidFill>
                          <a:effectLst/>
                          <a:latin typeface="+mn-lt"/>
                          <a:ea typeface="Times New Roman" panose="02020603050405020304" pitchFamily="18" charset="0"/>
                        </a:rPr>
                        <a:t>Centralizētie eksāmeni (OL) Optimālajā mācību satura apguves līmenī</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pPr>
                        <a:lnSpc>
                          <a:spcPct val="107000"/>
                        </a:lnSpc>
                        <a:spcAft>
                          <a:spcPts val="800"/>
                        </a:spcAft>
                      </a:pP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800"/>
                        </a:spcAft>
                      </a:pPr>
                      <a:r>
                        <a:rPr lang="lv-LV" sz="2200" b="1">
                          <a:solidFill>
                            <a:srgbClr val="000000"/>
                          </a:solidFill>
                          <a:effectLst/>
                          <a:latin typeface="+mn-lt"/>
                          <a:ea typeface="Times New Roman" panose="02020603050405020304" pitchFamily="18" charset="0"/>
                        </a:rPr>
                        <a:t> </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927808086"/>
                  </a:ext>
                </a:extLst>
              </a:tr>
              <a:tr h="349552">
                <a:tc rowSpan="4">
                  <a:txBody>
                    <a:bodyPr/>
                    <a:lstStyle/>
                    <a:p>
                      <a:pPr marL="71755" marR="71755">
                        <a:lnSpc>
                          <a:spcPct val="107000"/>
                        </a:lnSpc>
                        <a:spcAft>
                          <a:spcPts val="800"/>
                        </a:spcAft>
                      </a:pPr>
                      <a:r>
                        <a:rPr lang="lv-LV" sz="2200" b="1" dirty="0">
                          <a:solidFill>
                            <a:srgbClr val="000000"/>
                          </a:solidFill>
                          <a:effectLst/>
                          <a:latin typeface="+mn-lt"/>
                          <a:ea typeface="Times New Roman" panose="02020603050405020304" pitchFamily="18" charset="0"/>
                        </a:rPr>
                        <a:t>(OL)</a:t>
                      </a:r>
                    </a:p>
                    <a:p>
                      <a:pPr marL="71755" marR="71755">
                        <a:lnSpc>
                          <a:spcPct val="107000"/>
                        </a:lnSpc>
                        <a:spcAft>
                          <a:spcPts val="800"/>
                        </a:spcAft>
                      </a:pPr>
                      <a:r>
                        <a:rPr lang="lv-LV" sz="2200" b="1" dirty="0">
                          <a:solidFill>
                            <a:srgbClr val="000000"/>
                          </a:solidFill>
                          <a:effectLst/>
                          <a:latin typeface="+mn-lt"/>
                          <a:ea typeface="Times New Roman" panose="02020603050405020304" pitchFamily="18" charset="0"/>
                        </a:rPr>
                        <a:t>Optimālajā mācību satura apguves līmenī</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dirty="0">
                          <a:solidFill>
                            <a:srgbClr val="000000"/>
                          </a:solidFill>
                          <a:effectLst/>
                          <a:latin typeface="+mn-lt"/>
                          <a:ea typeface="Times New Roman" panose="02020603050405020304" pitchFamily="18" charset="0"/>
                        </a:rPr>
                        <a:t>Kombinēti </a:t>
                      </a:r>
                    </a:p>
                    <a:p>
                      <a:pPr>
                        <a:lnSpc>
                          <a:spcPct val="107000"/>
                        </a:lnSpc>
                        <a:spcAft>
                          <a:spcPts val="800"/>
                        </a:spcAft>
                      </a:pPr>
                      <a:r>
                        <a:rPr lang="lv-LV" sz="2200" i="1" dirty="0">
                          <a:solidFill>
                            <a:srgbClr val="000000"/>
                          </a:solidFill>
                          <a:effectLst/>
                          <a:latin typeface="+mn-lt"/>
                          <a:ea typeface="Times New Roman" panose="02020603050405020304" pitchFamily="18" charset="0"/>
                        </a:rPr>
                        <a:t>(Rakstu un Mutvārdu daļa)</a:t>
                      </a:r>
                      <a:endParaRPr lang="lv-LV" sz="2200" i="1"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a:solidFill>
                            <a:srgbClr val="000000"/>
                          </a:solidFill>
                          <a:effectLst/>
                          <a:latin typeface="+mn-lt"/>
                          <a:ea typeface="Times New Roman" panose="02020603050405020304" pitchFamily="18" charset="0"/>
                        </a:rPr>
                        <a:t>Rakstu daļa </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7000"/>
                        </a:lnSpc>
                        <a:spcAft>
                          <a:spcPts val="800"/>
                        </a:spcAft>
                      </a:pPr>
                      <a:r>
                        <a:rPr lang="lv-LV" sz="2200" b="1">
                          <a:solidFill>
                            <a:srgbClr val="000000"/>
                          </a:solidFill>
                          <a:effectLst/>
                          <a:latin typeface="+mn-lt"/>
                          <a:ea typeface="Times New Roman" panose="02020603050405020304" pitchFamily="18" charset="0"/>
                        </a:rPr>
                        <a:t>Mutvārdu daļa</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238589149"/>
                  </a:ext>
                </a:extLst>
              </a:tr>
              <a:tr h="946409">
                <a:tc vMerge="1">
                  <a:txBody>
                    <a:bodyPr/>
                    <a:lstStyle/>
                    <a:p>
                      <a:endParaRPr lang="lv-LV"/>
                    </a:p>
                  </a:txBody>
                  <a:tcPr/>
                </a:tc>
                <a:tc>
                  <a:txBody>
                    <a:bodyPr/>
                    <a:lstStyle/>
                    <a:p>
                      <a:pPr marL="342900" lvl="0" indent="-342900">
                        <a:lnSpc>
                          <a:spcPct val="107000"/>
                        </a:lnSpc>
                        <a:spcAft>
                          <a:spcPts val="800"/>
                        </a:spcAft>
                        <a:buFont typeface="Arial" panose="020B0604020202020204" pitchFamily="34" charset="0"/>
                        <a:buChar char="●"/>
                      </a:pPr>
                      <a:r>
                        <a:rPr lang="lv-LV" sz="2200" b="1" dirty="0">
                          <a:solidFill>
                            <a:srgbClr val="000000"/>
                          </a:solidFill>
                          <a:effectLst/>
                          <a:latin typeface="+mn-lt"/>
                          <a:ea typeface="Times New Roman" panose="02020603050405020304" pitchFamily="18" charset="0"/>
                          <a:cs typeface="Noto Sans Symbols"/>
                        </a:rPr>
                        <a:t>Angļu valoda I</a:t>
                      </a:r>
                    </a:p>
                    <a:p>
                      <a:pPr marL="0" lvl="0" indent="0">
                        <a:lnSpc>
                          <a:spcPct val="107000"/>
                        </a:lnSpc>
                        <a:spcAft>
                          <a:spcPts val="800"/>
                        </a:spcAft>
                        <a:buFont typeface="Arial" panose="020B0604020202020204" pitchFamily="34" charset="0"/>
                        <a:buNone/>
                      </a:pPr>
                      <a:r>
                        <a:rPr lang="lv-LV" sz="2200" b="1" dirty="0">
                          <a:solidFill>
                            <a:srgbClr val="000000"/>
                          </a:solidFill>
                          <a:effectLst/>
                          <a:latin typeface="+mn-lt"/>
                          <a:ea typeface="Times New Roman" panose="02020603050405020304" pitchFamily="18" charset="0"/>
                          <a:cs typeface="Noto Sans Symbols"/>
                        </a:rPr>
                        <a:t>Kombinēti</a:t>
                      </a:r>
                      <a:endParaRPr lang="lv-LV" sz="2200" dirty="0">
                        <a:effectLst/>
                        <a:latin typeface="+mn-lt"/>
                        <a:ea typeface="Noto Sans Symbols"/>
                        <a:cs typeface="Noto Sans Symbol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dirty="0">
                          <a:solidFill>
                            <a:srgbClr val="000000"/>
                          </a:solidFill>
                          <a:effectLst/>
                          <a:latin typeface="+mn-lt"/>
                          <a:ea typeface="Times New Roman" panose="02020603050405020304" pitchFamily="18" charset="0"/>
                        </a:rPr>
                        <a:t>03.06.2024.</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*1.diena</a:t>
                      </a:r>
                      <a:endParaRPr lang="lv-LV" sz="2200" dirty="0">
                        <a:effectLst/>
                        <a:latin typeface="+mn-lt"/>
                        <a:ea typeface="Calibri" panose="020F0502020204030204" pitchFamily="34" charset="0"/>
                      </a:endParaRPr>
                    </a:p>
                    <a:p>
                      <a:pPr>
                        <a:lnSpc>
                          <a:spcPct val="107000"/>
                        </a:lnSpc>
                        <a:spcAft>
                          <a:spcPts val="800"/>
                        </a:spcAft>
                      </a:pPr>
                      <a:r>
                        <a:rPr lang="lv-LV" sz="2200" dirty="0">
                          <a:solidFill>
                            <a:srgbClr val="000000"/>
                          </a:solidFill>
                          <a:effectLst/>
                          <a:latin typeface="+mn-lt"/>
                          <a:ea typeface="Times New Roman" panose="02020603050405020304" pitchFamily="18" charset="0"/>
                        </a:rPr>
                        <a:t>03.06.2024</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**2.diena</a:t>
                      </a:r>
                      <a:endParaRPr lang="lv-LV" sz="2200">
                        <a:effectLst/>
                        <a:latin typeface="+mn-lt"/>
                        <a:ea typeface="Calibri" panose="020F0502020204030204" pitchFamily="34" charset="0"/>
                      </a:endParaRPr>
                    </a:p>
                    <a:p>
                      <a:pPr>
                        <a:lnSpc>
                          <a:spcPct val="107000"/>
                        </a:lnSpc>
                        <a:spcAft>
                          <a:spcPts val="800"/>
                        </a:spcAft>
                      </a:pPr>
                      <a:r>
                        <a:rPr lang="lv-LV" sz="2200">
                          <a:solidFill>
                            <a:srgbClr val="000000"/>
                          </a:solidFill>
                          <a:effectLst/>
                          <a:latin typeface="+mn-lt"/>
                          <a:ea typeface="Times New Roman" panose="02020603050405020304" pitchFamily="18" charset="0"/>
                        </a:rPr>
                        <a:t>04.06.2024.</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lv-LV" sz="2100" dirty="0">
                          <a:solidFill>
                            <a:srgbClr val="000000"/>
                          </a:solidFill>
                          <a:effectLst/>
                          <a:latin typeface="+mn-lt"/>
                          <a:ea typeface="Times New Roman" panose="02020603050405020304" pitchFamily="18" charset="0"/>
                        </a:rPr>
                        <a:t>***3.diena</a:t>
                      </a:r>
                      <a:endParaRPr lang="lv-LV" sz="2100" dirty="0">
                        <a:effectLst/>
                        <a:latin typeface="+mn-lt"/>
                        <a:ea typeface="Calibri" panose="020F0502020204030204" pitchFamily="34" charset="0"/>
                      </a:endParaRPr>
                    </a:p>
                    <a:p>
                      <a:pPr>
                        <a:lnSpc>
                          <a:spcPct val="107000"/>
                        </a:lnSpc>
                        <a:spcAft>
                          <a:spcPts val="800"/>
                        </a:spcAft>
                      </a:pPr>
                      <a:r>
                        <a:rPr lang="lv-LV" sz="2100" dirty="0">
                          <a:solidFill>
                            <a:srgbClr val="000000"/>
                          </a:solidFill>
                          <a:effectLst/>
                          <a:latin typeface="+mn-lt"/>
                          <a:ea typeface="Times New Roman" panose="02020603050405020304" pitchFamily="18" charset="0"/>
                        </a:rPr>
                        <a:t>05.06.2023.</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800"/>
                        </a:spcAft>
                      </a:pPr>
                      <a:r>
                        <a:rPr lang="lv-LV" sz="2100" dirty="0">
                          <a:solidFill>
                            <a:srgbClr val="000000"/>
                          </a:solidFill>
                          <a:effectLst/>
                          <a:latin typeface="+mn-lt"/>
                          <a:ea typeface="Times New Roman" panose="02020603050405020304" pitchFamily="18" charset="0"/>
                        </a:rPr>
                        <a:t>***3.diena</a:t>
                      </a:r>
                      <a:endParaRPr lang="lv-LV" sz="2100" dirty="0">
                        <a:effectLst/>
                        <a:latin typeface="+mn-lt"/>
                        <a:ea typeface="Calibri" panose="020F0502020204030204" pitchFamily="34" charset="0"/>
                      </a:endParaRPr>
                    </a:p>
                    <a:p>
                      <a:pPr>
                        <a:lnSpc>
                          <a:spcPct val="107000"/>
                        </a:lnSpc>
                        <a:spcAft>
                          <a:spcPts val="800"/>
                        </a:spcAft>
                      </a:pPr>
                      <a:r>
                        <a:rPr lang="lv-LV" sz="2100" dirty="0">
                          <a:solidFill>
                            <a:srgbClr val="000000"/>
                          </a:solidFill>
                          <a:effectLst/>
                          <a:latin typeface="+mn-lt"/>
                          <a:ea typeface="Times New Roman" panose="02020603050405020304" pitchFamily="18" charset="0"/>
                        </a:rPr>
                        <a:t>05.06.2023.</a:t>
                      </a:r>
                      <a:endParaRPr lang="lv-LV" sz="21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073850"/>
                  </a:ext>
                </a:extLst>
              </a:tr>
              <a:tr h="946409">
                <a:tc vMerge="1">
                  <a:txBody>
                    <a:bodyPr/>
                    <a:lstStyle/>
                    <a:p>
                      <a:endParaRPr lang="lv-LV"/>
                    </a:p>
                  </a:txBody>
                  <a:tcPr/>
                </a:tc>
                <a:tc>
                  <a:txBody>
                    <a:bodyPr/>
                    <a:lstStyle/>
                    <a:p>
                      <a:pPr marL="342900" lvl="0" indent="-342900">
                        <a:lnSpc>
                          <a:spcPct val="107000"/>
                        </a:lnSpc>
                        <a:spcAft>
                          <a:spcPts val="800"/>
                        </a:spcAft>
                        <a:buFont typeface="Arial" panose="020B0604020202020204" pitchFamily="34" charset="0"/>
                        <a:buChar char="●"/>
                      </a:pPr>
                      <a:r>
                        <a:rPr lang="lv-LV" sz="2200" b="1" dirty="0">
                          <a:solidFill>
                            <a:srgbClr val="000000"/>
                          </a:solidFill>
                          <a:effectLst/>
                          <a:latin typeface="+mn-lt"/>
                          <a:ea typeface="Times New Roman" panose="02020603050405020304" pitchFamily="18" charset="0"/>
                          <a:cs typeface="Noto Sans Symbols"/>
                        </a:rPr>
                        <a:t>Latviešu valoda I</a:t>
                      </a:r>
                    </a:p>
                    <a:p>
                      <a:pPr marL="0" lvl="0" indent="0">
                        <a:lnSpc>
                          <a:spcPct val="107000"/>
                        </a:lnSpc>
                        <a:spcAft>
                          <a:spcPts val="800"/>
                        </a:spcAft>
                        <a:buFont typeface="Arial" panose="020B0604020202020204" pitchFamily="34" charset="0"/>
                        <a:buNone/>
                      </a:pPr>
                      <a:r>
                        <a:rPr lang="lv-LV" sz="2200" b="1" dirty="0">
                          <a:solidFill>
                            <a:srgbClr val="000000"/>
                          </a:solidFill>
                          <a:effectLst/>
                          <a:latin typeface="+mn-lt"/>
                          <a:ea typeface="Times New Roman" panose="02020603050405020304" pitchFamily="18" charset="0"/>
                          <a:cs typeface="Noto Sans Symbols"/>
                        </a:rPr>
                        <a:t>Kombinēti</a:t>
                      </a:r>
                      <a:endParaRPr lang="lv-LV" sz="2200" dirty="0">
                        <a:effectLst/>
                        <a:latin typeface="+mn-lt"/>
                        <a:ea typeface="Noto Sans Symbols"/>
                        <a:cs typeface="Noto Sans Symbol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a:solidFill>
                            <a:srgbClr val="000000"/>
                          </a:solidFill>
                          <a:effectLst/>
                          <a:latin typeface="+mn-lt"/>
                          <a:ea typeface="Times New Roman" panose="02020603050405020304" pitchFamily="18" charset="0"/>
                        </a:rPr>
                        <a:t>15.05.2024.</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*1.diena</a:t>
                      </a:r>
                      <a:endParaRPr lang="lv-LV" sz="2200" dirty="0">
                        <a:effectLst/>
                        <a:latin typeface="+mn-lt"/>
                        <a:ea typeface="Calibri" panose="020F0502020204030204" pitchFamily="34" charset="0"/>
                      </a:endParaRPr>
                    </a:p>
                    <a:p>
                      <a:pPr>
                        <a:lnSpc>
                          <a:spcPct val="107000"/>
                        </a:lnSpc>
                        <a:spcAft>
                          <a:spcPts val="800"/>
                        </a:spcAft>
                      </a:pPr>
                      <a:r>
                        <a:rPr lang="lv-LV" sz="2200" dirty="0">
                          <a:solidFill>
                            <a:srgbClr val="000000"/>
                          </a:solidFill>
                          <a:effectLst/>
                          <a:latin typeface="+mn-lt"/>
                          <a:ea typeface="Times New Roman" panose="02020603050405020304" pitchFamily="18" charset="0"/>
                        </a:rPr>
                        <a:t>05.06.2024</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**2.diena</a:t>
                      </a:r>
                      <a:endParaRPr lang="lv-LV" sz="2200" dirty="0">
                        <a:effectLst/>
                        <a:latin typeface="+mn-lt"/>
                        <a:ea typeface="Calibri" panose="020F0502020204030204" pitchFamily="34" charset="0"/>
                      </a:endParaRPr>
                    </a:p>
                    <a:p>
                      <a:pPr>
                        <a:lnSpc>
                          <a:spcPct val="107000"/>
                        </a:lnSpc>
                        <a:spcAft>
                          <a:spcPts val="800"/>
                        </a:spcAft>
                      </a:pPr>
                      <a:r>
                        <a:rPr lang="lv-LV" sz="2200" dirty="0">
                          <a:solidFill>
                            <a:srgbClr val="000000"/>
                          </a:solidFill>
                          <a:effectLst/>
                          <a:latin typeface="+mn-lt"/>
                          <a:ea typeface="Times New Roman" panose="02020603050405020304" pitchFamily="18" charset="0"/>
                        </a:rPr>
                        <a:t>06.06.2024.</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lv-LV" sz="2100">
                          <a:solidFill>
                            <a:srgbClr val="000000"/>
                          </a:solidFill>
                          <a:effectLst/>
                          <a:latin typeface="+mn-lt"/>
                          <a:ea typeface="Times New Roman" panose="02020603050405020304" pitchFamily="18" charset="0"/>
                        </a:rPr>
                        <a:t>***3.diena</a:t>
                      </a:r>
                      <a:endParaRPr lang="lv-LV" sz="2100">
                        <a:effectLst/>
                        <a:latin typeface="+mn-lt"/>
                        <a:ea typeface="Calibri" panose="020F0502020204030204" pitchFamily="34" charset="0"/>
                      </a:endParaRPr>
                    </a:p>
                    <a:p>
                      <a:pPr>
                        <a:lnSpc>
                          <a:spcPct val="107000"/>
                        </a:lnSpc>
                        <a:spcAft>
                          <a:spcPts val="800"/>
                        </a:spcAft>
                      </a:pPr>
                      <a:r>
                        <a:rPr lang="lv-LV" sz="2100">
                          <a:solidFill>
                            <a:srgbClr val="000000"/>
                          </a:solidFill>
                          <a:effectLst/>
                          <a:latin typeface="+mn-lt"/>
                          <a:ea typeface="Times New Roman" panose="02020603050405020304" pitchFamily="18" charset="0"/>
                        </a:rPr>
                        <a:t>07.06.2024.</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800"/>
                        </a:spcAft>
                      </a:pPr>
                      <a:r>
                        <a:rPr lang="lv-LV" sz="2100" dirty="0">
                          <a:solidFill>
                            <a:srgbClr val="000000"/>
                          </a:solidFill>
                          <a:effectLst/>
                          <a:latin typeface="+mn-lt"/>
                          <a:ea typeface="Times New Roman" panose="02020603050405020304" pitchFamily="18" charset="0"/>
                        </a:rPr>
                        <a:t>***3.diena</a:t>
                      </a:r>
                      <a:endParaRPr lang="lv-LV" sz="2100" dirty="0">
                        <a:effectLst/>
                        <a:latin typeface="+mn-lt"/>
                        <a:ea typeface="Calibri" panose="020F0502020204030204" pitchFamily="34" charset="0"/>
                      </a:endParaRPr>
                    </a:p>
                    <a:p>
                      <a:pPr>
                        <a:lnSpc>
                          <a:spcPct val="107000"/>
                        </a:lnSpc>
                        <a:spcAft>
                          <a:spcPts val="800"/>
                        </a:spcAft>
                      </a:pPr>
                      <a:r>
                        <a:rPr lang="lv-LV" sz="2100" dirty="0">
                          <a:solidFill>
                            <a:srgbClr val="000000"/>
                          </a:solidFill>
                          <a:effectLst/>
                          <a:latin typeface="+mn-lt"/>
                          <a:ea typeface="Times New Roman" panose="02020603050405020304" pitchFamily="18" charset="0"/>
                        </a:rPr>
                        <a:t>07.06.2024.</a:t>
                      </a:r>
                      <a:endParaRPr lang="lv-LV" sz="21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3959004"/>
                  </a:ext>
                </a:extLst>
              </a:tr>
              <a:tr h="946409">
                <a:tc vMerge="1">
                  <a:txBody>
                    <a:bodyPr/>
                    <a:lstStyle/>
                    <a:p>
                      <a:endParaRPr lang="lv-LV"/>
                    </a:p>
                  </a:txBody>
                  <a:tcPr/>
                </a:tc>
                <a:tc>
                  <a:txBody>
                    <a:bodyPr/>
                    <a:lstStyle/>
                    <a:p>
                      <a:pPr marL="342900" lvl="0" indent="-342900">
                        <a:lnSpc>
                          <a:spcPct val="107000"/>
                        </a:lnSpc>
                        <a:spcAft>
                          <a:spcPts val="800"/>
                        </a:spcAft>
                        <a:buFont typeface="Arial" panose="020B0604020202020204" pitchFamily="34" charset="0"/>
                        <a:buChar char="●"/>
                      </a:pPr>
                      <a:r>
                        <a:rPr lang="lv-LV" sz="2200" b="1" dirty="0">
                          <a:solidFill>
                            <a:srgbClr val="000000"/>
                          </a:solidFill>
                          <a:effectLst/>
                          <a:latin typeface="+mn-lt"/>
                          <a:ea typeface="Times New Roman" panose="02020603050405020304" pitchFamily="18" charset="0"/>
                          <a:cs typeface="Noto Sans Symbols"/>
                        </a:rPr>
                        <a:t>Matemātika I </a:t>
                      </a:r>
                    </a:p>
                    <a:p>
                      <a:pPr marL="0" lvl="0" indent="0">
                        <a:lnSpc>
                          <a:spcPct val="107000"/>
                        </a:lnSpc>
                        <a:spcAft>
                          <a:spcPts val="800"/>
                        </a:spcAft>
                        <a:buFont typeface="Arial" panose="020B0604020202020204" pitchFamily="34" charset="0"/>
                        <a:buNone/>
                      </a:pPr>
                      <a:r>
                        <a:rPr lang="lv-LV" sz="2200" b="1" dirty="0">
                          <a:solidFill>
                            <a:srgbClr val="000000"/>
                          </a:solidFill>
                          <a:effectLst/>
                          <a:latin typeface="+mn-lt"/>
                          <a:ea typeface="Times New Roman" panose="02020603050405020304" pitchFamily="18" charset="0"/>
                          <a:cs typeface="Noto Sans Symbols"/>
                        </a:rPr>
                        <a:t>Rakstiski</a:t>
                      </a:r>
                      <a:endParaRPr lang="lv-LV" sz="2200" dirty="0">
                        <a:effectLst/>
                        <a:latin typeface="+mn-lt"/>
                        <a:ea typeface="Noto Sans Symbols"/>
                        <a:cs typeface="Noto Sans Symbol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dirty="0">
                          <a:solidFill>
                            <a:srgbClr val="FF0000"/>
                          </a:solidFill>
                          <a:effectLst/>
                          <a:latin typeface="+mn-lt"/>
                          <a:ea typeface="Times New Roman" panose="02020603050405020304" pitchFamily="18" charset="0"/>
                        </a:rPr>
                        <a:t>10.06.2024.</a:t>
                      </a:r>
                    </a:p>
                    <a:p>
                      <a:pPr>
                        <a:lnSpc>
                          <a:spcPct val="107000"/>
                        </a:lnSpc>
                        <a:spcAft>
                          <a:spcPts val="800"/>
                        </a:spcAft>
                      </a:pPr>
                      <a:r>
                        <a:rPr lang="lv-LV" sz="2200" b="1" strike="sngStrike" dirty="0">
                          <a:solidFill>
                            <a:srgbClr val="000000"/>
                          </a:solidFill>
                          <a:effectLst/>
                          <a:latin typeface="+mn-lt"/>
                          <a:ea typeface="Times New Roman" panose="02020603050405020304" pitchFamily="18" charset="0"/>
                        </a:rPr>
                        <a:t>13.06.2024.</a:t>
                      </a:r>
                      <a:endParaRPr lang="lv-LV" sz="2200" strike="sngStrike" dirty="0">
                        <a:effectLst/>
                        <a:latin typeface="+mn-lt"/>
                        <a:ea typeface="Calibri" panose="020F0502020204030204" pitchFamily="34" charset="0"/>
                      </a:endParaRPr>
                    </a:p>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0915837"/>
                  </a:ext>
                </a:extLst>
              </a:tr>
            </a:tbl>
          </a:graphicData>
        </a:graphic>
      </p:graphicFrame>
      <p:sp>
        <p:nvSpPr>
          <p:cNvPr id="4" name="Slide Number Placeholder 3">
            <a:extLst>
              <a:ext uri="{FF2B5EF4-FFF2-40B4-BE49-F238E27FC236}">
                <a16:creationId xmlns:a16="http://schemas.microsoft.com/office/drawing/2014/main" id="{1FBBEDC2-E57F-39FD-E735-70994B3590B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E81DC-A25E-4D0A-B700-64934C5AE172}"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8607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610</Words>
  <Application>Microsoft Office PowerPoint</Application>
  <PresentationFormat>Widescreen</PresentationFormat>
  <Paragraphs>71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RobustaTLPro-Regular</vt:lpstr>
      <vt:lpstr>Times New Roman</vt:lpstr>
      <vt:lpstr>Office Theme</vt:lpstr>
      <vt:lpstr>VALSTS PĀRBAUDES DARBU NORISES LAIKI  OL ( optimālajā mācību satura apguves līmenī) 2023./2024.MĀCĪBU GADĀ 11.a, 11.b  klasei  Murjāņos, Klintslejas 4, Saulkrastu novadā   </vt:lpstr>
      <vt:lpstr> Pieteikšanās Valsts pārbaudījumiem OL līdz 15.decembrim   * Valsts pārbaudes darbs ir nokārtots, ja sasniegti 15% * Visu valsts pārbaudes darbu programmas tiks publicētas II semestra sākumā      e_adrese : https://www.visc.gov.lv/lv/valsts-parbaudes-darbu-programmas </vt:lpstr>
      <vt:lpstr> 3   3.Valsts pārbaudes darbi par vispārējās vidējās izglītība ieguvi 11.a  klase –OL Monitoringa darbs   - pēc izvēles -Fizika, Ķīmija, Bioloģija   Visu valsts pārbaudes darbu programmas tiks publicētas II semestra sākumā  </vt:lpstr>
      <vt:lpstr>2.Valsts pārbaudes darbi par vispārējās vidējās izglītība ieguvi  11.a un 11.b klase – OL  Valsts pārbaudes darbs ir nokārtots, ja sasniegti 15% attiecībā uz pamatprasmēm un pamatzināšanām.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Frančeska Ģēvele</dc:creator>
  <cp:lastModifiedBy>Frančeska Ģēvele</cp:lastModifiedBy>
  <cp:revision>3</cp:revision>
  <dcterms:created xsi:type="dcterms:W3CDTF">2023-11-22T08:59:17Z</dcterms:created>
  <dcterms:modified xsi:type="dcterms:W3CDTF">2023-11-22T10:09:15Z</dcterms:modified>
</cp:coreProperties>
</file>