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68" r:id="rId2"/>
    <p:sldId id="469" r:id="rId3"/>
    <p:sldId id="456" r:id="rId4"/>
    <p:sldId id="457" r:id="rId5"/>
    <p:sldId id="455" r:id="rId6"/>
    <p:sldId id="437" r:id="rId7"/>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BF98E-ACB0-001A-8197-2FF2A2E160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E5550EA8-012F-A71D-53E8-DC0F3380C4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150ADFF5-47F9-8D1B-EC65-6FCCE6068437}"/>
              </a:ext>
            </a:extLst>
          </p:cNvPr>
          <p:cNvSpPr>
            <a:spLocks noGrp="1"/>
          </p:cNvSpPr>
          <p:nvPr>
            <p:ph type="dt" sz="half" idx="10"/>
          </p:nvPr>
        </p:nvSpPr>
        <p:spPr/>
        <p:txBody>
          <a:bodyPr/>
          <a:lstStyle/>
          <a:p>
            <a:fld id="{ABD7DCF1-44FC-4E15-A2E6-02F2D26340ED}" type="datetimeFigureOut">
              <a:rPr lang="lv-LV" smtClean="0"/>
              <a:t>22.11.2023</a:t>
            </a:fld>
            <a:endParaRPr lang="lv-LV"/>
          </a:p>
        </p:txBody>
      </p:sp>
      <p:sp>
        <p:nvSpPr>
          <p:cNvPr id="5" name="Footer Placeholder 4">
            <a:extLst>
              <a:ext uri="{FF2B5EF4-FFF2-40B4-BE49-F238E27FC236}">
                <a16:creationId xmlns:a16="http://schemas.microsoft.com/office/drawing/2014/main" id="{9AA82D2F-F030-3B8F-E9F1-E75F936B8566}"/>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2E84E276-35FE-342F-A504-558D46AE76F5}"/>
              </a:ext>
            </a:extLst>
          </p:cNvPr>
          <p:cNvSpPr>
            <a:spLocks noGrp="1"/>
          </p:cNvSpPr>
          <p:nvPr>
            <p:ph type="sldNum" sz="quarter" idx="12"/>
          </p:nvPr>
        </p:nvSpPr>
        <p:spPr/>
        <p:txBody>
          <a:bodyPr/>
          <a:lstStyle/>
          <a:p>
            <a:fld id="{F174301E-CC4F-44AD-88B7-E98750AAA949}" type="slidenum">
              <a:rPr lang="lv-LV" smtClean="0"/>
              <a:t>‹#›</a:t>
            </a:fld>
            <a:endParaRPr lang="lv-LV"/>
          </a:p>
        </p:txBody>
      </p:sp>
    </p:spTree>
    <p:extLst>
      <p:ext uri="{BB962C8B-B14F-4D97-AF65-F5344CB8AC3E}">
        <p14:creationId xmlns:p14="http://schemas.microsoft.com/office/powerpoint/2010/main" val="1118808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3D5D-9DB2-2120-58B4-46AD472E215D}"/>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FCF5F9B0-6F5B-D9AC-DD6E-CCB296F275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B34E2C5D-888C-7C2F-7B50-A2735EFE894A}"/>
              </a:ext>
            </a:extLst>
          </p:cNvPr>
          <p:cNvSpPr>
            <a:spLocks noGrp="1"/>
          </p:cNvSpPr>
          <p:nvPr>
            <p:ph type="dt" sz="half" idx="10"/>
          </p:nvPr>
        </p:nvSpPr>
        <p:spPr/>
        <p:txBody>
          <a:bodyPr/>
          <a:lstStyle/>
          <a:p>
            <a:fld id="{ABD7DCF1-44FC-4E15-A2E6-02F2D26340ED}" type="datetimeFigureOut">
              <a:rPr lang="lv-LV" smtClean="0"/>
              <a:t>22.11.2023</a:t>
            </a:fld>
            <a:endParaRPr lang="lv-LV"/>
          </a:p>
        </p:txBody>
      </p:sp>
      <p:sp>
        <p:nvSpPr>
          <p:cNvPr id="5" name="Footer Placeholder 4">
            <a:extLst>
              <a:ext uri="{FF2B5EF4-FFF2-40B4-BE49-F238E27FC236}">
                <a16:creationId xmlns:a16="http://schemas.microsoft.com/office/drawing/2014/main" id="{0BAC75B9-09F7-B144-0B7B-8F284ED6D4E1}"/>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E0AB5FEE-933C-E9EB-8898-A1E2DA771C34}"/>
              </a:ext>
            </a:extLst>
          </p:cNvPr>
          <p:cNvSpPr>
            <a:spLocks noGrp="1"/>
          </p:cNvSpPr>
          <p:nvPr>
            <p:ph type="sldNum" sz="quarter" idx="12"/>
          </p:nvPr>
        </p:nvSpPr>
        <p:spPr/>
        <p:txBody>
          <a:bodyPr/>
          <a:lstStyle/>
          <a:p>
            <a:fld id="{F174301E-CC4F-44AD-88B7-E98750AAA949}" type="slidenum">
              <a:rPr lang="lv-LV" smtClean="0"/>
              <a:t>‹#›</a:t>
            </a:fld>
            <a:endParaRPr lang="lv-LV"/>
          </a:p>
        </p:txBody>
      </p:sp>
    </p:spTree>
    <p:extLst>
      <p:ext uri="{BB962C8B-B14F-4D97-AF65-F5344CB8AC3E}">
        <p14:creationId xmlns:p14="http://schemas.microsoft.com/office/powerpoint/2010/main" val="3155680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49AAB4-E6ED-D3DF-1AD2-39A2185DEA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9BD0F2A9-2EDF-07F7-3052-F0503F1E53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D7EB2D14-61DE-FBF9-684B-AA5C4C7ABFA0}"/>
              </a:ext>
            </a:extLst>
          </p:cNvPr>
          <p:cNvSpPr>
            <a:spLocks noGrp="1"/>
          </p:cNvSpPr>
          <p:nvPr>
            <p:ph type="dt" sz="half" idx="10"/>
          </p:nvPr>
        </p:nvSpPr>
        <p:spPr/>
        <p:txBody>
          <a:bodyPr/>
          <a:lstStyle/>
          <a:p>
            <a:fld id="{ABD7DCF1-44FC-4E15-A2E6-02F2D26340ED}" type="datetimeFigureOut">
              <a:rPr lang="lv-LV" smtClean="0"/>
              <a:t>22.11.2023</a:t>
            </a:fld>
            <a:endParaRPr lang="lv-LV"/>
          </a:p>
        </p:txBody>
      </p:sp>
      <p:sp>
        <p:nvSpPr>
          <p:cNvPr id="5" name="Footer Placeholder 4">
            <a:extLst>
              <a:ext uri="{FF2B5EF4-FFF2-40B4-BE49-F238E27FC236}">
                <a16:creationId xmlns:a16="http://schemas.microsoft.com/office/drawing/2014/main" id="{6389F3AB-B2B1-DB5D-5B38-ADBA3AB964CA}"/>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F27D7EF4-0A77-B76E-C440-6773F9BF061A}"/>
              </a:ext>
            </a:extLst>
          </p:cNvPr>
          <p:cNvSpPr>
            <a:spLocks noGrp="1"/>
          </p:cNvSpPr>
          <p:nvPr>
            <p:ph type="sldNum" sz="quarter" idx="12"/>
          </p:nvPr>
        </p:nvSpPr>
        <p:spPr/>
        <p:txBody>
          <a:bodyPr/>
          <a:lstStyle/>
          <a:p>
            <a:fld id="{F174301E-CC4F-44AD-88B7-E98750AAA949}" type="slidenum">
              <a:rPr lang="lv-LV" smtClean="0"/>
              <a:t>‹#›</a:t>
            </a:fld>
            <a:endParaRPr lang="lv-LV"/>
          </a:p>
        </p:txBody>
      </p:sp>
    </p:spTree>
    <p:extLst>
      <p:ext uri="{BB962C8B-B14F-4D97-AF65-F5344CB8AC3E}">
        <p14:creationId xmlns:p14="http://schemas.microsoft.com/office/powerpoint/2010/main" val="632071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0F397-DCE1-F706-7E8E-AC025F642C4D}"/>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D9B734A6-C68D-19F1-4DDF-5553AFFF0E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D0ED0FE1-EB9C-980B-5952-D52B5775A9D2}"/>
              </a:ext>
            </a:extLst>
          </p:cNvPr>
          <p:cNvSpPr>
            <a:spLocks noGrp="1"/>
          </p:cNvSpPr>
          <p:nvPr>
            <p:ph type="dt" sz="half" idx="10"/>
          </p:nvPr>
        </p:nvSpPr>
        <p:spPr/>
        <p:txBody>
          <a:bodyPr/>
          <a:lstStyle/>
          <a:p>
            <a:fld id="{ABD7DCF1-44FC-4E15-A2E6-02F2D26340ED}" type="datetimeFigureOut">
              <a:rPr lang="lv-LV" smtClean="0"/>
              <a:t>22.11.2023</a:t>
            </a:fld>
            <a:endParaRPr lang="lv-LV"/>
          </a:p>
        </p:txBody>
      </p:sp>
      <p:sp>
        <p:nvSpPr>
          <p:cNvPr id="5" name="Footer Placeholder 4">
            <a:extLst>
              <a:ext uri="{FF2B5EF4-FFF2-40B4-BE49-F238E27FC236}">
                <a16:creationId xmlns:a16="http://schemas.microsoft.com/office/drawing/2014/main" id="{B1728B5A-7450-3CB9-BF8D-ED24B5B050D4}"/>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19CDF110-DF58-0E32-B4DB-2F0EAE5FC3BA}"/>
              </a:ext>
            </a:extLst>
          </p:cNvPr>
          <p:cNvSpPr>
            <a:spLocks noGrp="1"/>
          </p:cNvSpPr>
          <p:nvPr>
            <p:ph type="sldNum" sz="quarter" idx="12"/>
          </p:nvPr>
        </p:nvSpPr>
        <p:spPr/>
        <p:txBody>
          <a:bodyPr/>
          <a:lstStyle/>
          <a:p>
            <a:fld id="{F174301E-CC4F-44AD-88B7-E98750AAA949}" type="slidenum">
              <a:rPr lang="lv-LV" smtClean="0"/>
              <a:t>‹#›</a:t>
            </a:fld>
            <a:endParaRPr lang="lv-LV"/>
          </a:p>
        </p:txBody>
      </p:sp>
    </p:spTree>
    <p:extLst>
      <p:ext uri="{BB962C8B-B14F-4D97-AF65-F5344CB8AC3E}">
        <p14:creationId xmlns:p14="http://schemas.microsoft.com/office/powerpoint/2010/main" val="225371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346EC-D2BE-D708-D8C3-10597D0200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3CFF3822-1E15-A8EE-5C41-A92BD8E11A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0B435A-A533-0935-0D50-99542E106C52}"/>
              </a:ext>
            </a:extLst>
          </p:cNvPr>
          <p:cNvSpPr>
            <a:spLocks noGrp="1"/>
          </p:cNvSpPr>
          <p:nvPr>
            <p:ph type="dt" sz="half" idx="10"/>
          </p:nvPr>
        </p:nvSpPr>
        <p:spPr/>
        <p:txBody>
          <a:bodyPr/>
          <a:lstStyle/>
          <a:p>
            <a:fld id="{ABD7DCF1-44FC-4E15-A2E6-02F2D26340ED}" type="datetimeFigureOut">
              <a:rPr lang="lv-LV" smtClean="0"/>
              <a:t>22.11.2023</a:t>
            </a:fld>
            <a:endParaRPr lang="lv-LV"/>
          </a:p>
        </p:txBody>
      </p:sp>
      <p:sp>
        <p:nvSpPr>
          <p:cNvPr id="5" name="Footer Placeholder 4">
            <a:extLst>
              <a:ext uri="{FF2B5EF4-FFF2-40B4-BE49-F238E27FC236}">
                <a16:creationId xmlns:a16="http://schemas.microsoft.com/office/drawing/2014/main" id="{3C5AE8DD-6910-09E5-D38E-7417D0D5EA3C}"/>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F8AA799F-63A9-C332-0C76-10FBC8EB0E5E}"/>
              </a:ext>
            </a:extLst>
          </p:cNvPr>
          <p:cNvSpPr>
            <a:spLocks noGrp="1"/>
          </p:cNvSpPr>
          <p:nvPr>
            <p:ph type="sldNum" sz="quarter" idx="12"/>
          </p:nvPr>
        </p:nvSpPr>
        <p:spPr/>
        <p:txBody>
          <a:bodyPr/>
          <a:lstStyle/>
          <a:p>
            <a:fld id="{F174301E-CC4F-44AD-88B7-E98750AAA949}" type="slidenum">
              <a:rPr lang="lv-LV" smtClean="0"/>
              <a:t>‹#›</a:t>
            </a:fld>
            <a:endParaRPr lang="lv-LV"/>
          </a:p>
        </p:txBody>
      </p:sp>
    </p:spTree>
    <p:extLst>
      <p:ext uri="{BB962C8B-B14F-4D97-AF65-F5344CB8AC3E}">
        <p14:creationId xmlns:p14="http://schemas.microsoft.com/office/powerpoint/2010/main" val="412639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CB1E7-D37C-47C5-C928-75610AD8B063}"/>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6E19AB12-231D-18BA-BFF6-ECA67D185D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27C26679-1C39-2AF8-F2B8-E14CE20285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D0797636-E481-1570-A3B0-6C3C7D34C902}"/>
              </a:ext>
            </a:extLst>
          </p:cNvPr>
          <p:cNvSpPr>
            <a:spLocks noGrp="1"/>
          </p:cNvSpPr>
          <p:nvPr>
            <p:ph type="dt" sz="half" idx="10"/>
          </p:nvPr>
        </p:nvSpPr>
        <p:spPr/>
        <p:txBody>
          <a:bodyPr/>
          <a:lstStyle/>
          <a:p>
            <a:fld id="{ABD7DCF1-44FC-4E15-A2E6-02F2D26340ED}" type="datetimeFigureOut">
              <a:rPr lang="lv-LV" smtClean="0"/>
              <a:t>22.11.2023</a:t>
            </a:fld>
            <a:endParaRPr lang="lv-LV"/>
          </a:p>
        </p:txBody>
      </p:sp>
      <p:sp>
        <p:nvSpPr>
          <p:cNvPr id="6" name="Footer Placeholder 5">
            <a:extLst>
              <a:ext uri="{FF2B5EF4-FFF2-40B4-BE49-F238E27FC236}">
                <a16:creationId xmlns:a16="http://schemas.microsoft.com/office/drawing/2014/main" id="{EEF6DD65-162F-D393-0703-D4B9C402C3D0}"/>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661E9369-6681-75C5-5E0A-781C8D357A07}"/>
              </a:ext>
            </a:extLst>
          </p:cNvPr>
          <p:cNvSpPr>
            <a:spLocks noGrp="1"/>
          </p:cNvSpPr>
          <p:nvPr>
            <p:ph type="sldNum" sz="quarter" idx="12"/>
          </p:nvPr>
        </p:nvSpPr>
        <p:spPr/>
        <p:txBody>
          <a:bodyPr/>
          <a:lstStyle/>
          <a:p>
            <a:fld id="{F174301E-CC4F-44AD-88B7-E98750AAA949}" type="slidenum">
              <a:rPr lang="lv-LV" smtClean="0"/>
              <a:t>‹#›</a:t>
            </a:fld>
            <a:endParaRPr lang="lv-LV"/>
          </a:p>
        </p:txBody>
      </p:sp>
    </p:spTree>
    <p:extLst>
      <p:ext uri="{BB962C8B-B14F-4D97-AF65-F5344CB8AC3E}">
        <p14:creationId xmlns:p14="http://schemas.microsoft.com/office/powerpoint/2010/main" val="408564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6758A-8351-6ED3-3FE2-CFC50190C197}"/>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559D2AA8-7283-092C-F930-0E32677DE5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274E57-356B-2A3B-5B84-145423E546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C3541E5B-109A-C12E-2AEF-7A9F1D964C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B3CBA-5E5B-B0D2-25A6-1AB151E6FF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B289BD75-115D-929F-03A7-7383708B5A9B}"/>
              </a:ext>
            </a:extLst>
          </p:cNvPr>
          <p:cNvSpPr>
            <a:spLocks noGrp="1"/>
          </p:cNvSpPr>
          <p:nvPr>
            <p:ph type="dt" sz="half" idx="10"/>
          </p:nvPr>
        </p:nvSpPr>
        <p:spPr/>
        <p:txBody>
          <a:bodyPr/>
          <a:lstStyle/>
          <a:p>
            <a:fld id="{ABD7DCF1-44FC-4E15-A2E6-02F2D26340ED}" type="datetimeFigureOut">
              <a:rPr lang="lv-LV" smtClean="0"/>
              <a:t>22.11.2023</a:t>
            </a:fld>
            <a:endParaRPr lang="lv-LV"/>
          </a:p>
        </p:txBody>
      </p:sp>
      <p:sp>
        <p:nvSpPr>
          <p:cNvPr id="8" name="Footer Placeholder 7">
            <a:extLst>
              <a:ext uri="{FF2B5EF4-FFF2-40B4-BE49-F238E27FC236}">
                <a16:creationId xmlns:a16="http://schemas.microsoft.com/office/drawing/2014/main" id="{1E0426AA-820C-2015-254A-DA1F8121CEE0}"/>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8C67D3EE-DD6C-8A4F-0342-559C032B868B}"/>
              </a:ext>
            </a:extLst>
          </p:cNvPr>
          <p:cNvSpPr>
            <a:spLocks noGrp="1"/>
          </p:cNvSpPr>
          <p:nvPr>
            <p:ph type="sldNum" sz="quarter" idx="12"/>
          </p:nvPr>
        </p:nvSpPr>
        <p:spPr/>
        <p:txBody>
          <a:bodyPr/>
          <a:lstStyle/>
          <a:p>
            <a:fld id="{F174301E-CC4F-44AD-88B7-E98750AAA949}" type="slidenum">
              <a:rPr lang="lv-LV" smtClean="0"/>
              <a:t>‹#›</a:t>
            </a:fld>
            <a:endParaRPr lang="lv-LV"/>
          </a:p>
        </p:txBody>
      </p:sp>
    </p:spTree>
    <p:extLst>
      <p:ext uri="{BB962C8B-B14F-4D97-AF65-F5344CB8AC3E}">
        <p14:creationId xmlns:p14="http://schemas.microsoft.com/office/powerpoint/2010/main" val="3802524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9079-7DA6-AC0A-C60E-BE18B2AE980B}"/>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80C855B4-40C7-1F97-24D8-B603EED5D196}"/>
              </a:ext>
            </a:extLst>
          </p:cNvPr>
          <p:cNvSpPr>
            <a:spLocks noGrp="1"/>
          </p:cNvSpPr>
          <p:nvPr>
            <p:ph type="dt" sz="half" idx="10"/>
          </p:nvPr>
        </p:nvSpPr>
        <p:spPr/>
        <p:txBody>
          <a:bodyPr/>
          <a:lstStyle/>
          <a:p>
            <a:fld id="{ABD7DCF1-44FC-4E15-A2E6-02F2D26340ED}" type="datetimeFigureOut">
              <a:rPr lang="lv-LV" smtClean="0"/>
              <a:t>22.11.2023</a:t>
            </a:fld>
            <a:endParaRPr lang="lv-LV"/>
          </a:p>
        </p:txBody>
      </p:sp>
      <p:sp>
        <p:nvSpPr>
          <p:cNvPr id="4" name="Footer Placeholder 3">
            <a:extLst>
              <a:ext uri="{FF2B5EF4-FFF2-40B4-BE49-F238E27FC236}">
                <a16:creationId xmlns:a16="http://schemas.microsoft.com/office/drawing/2014/main" id="{2C52D490-0F39-9C9C-AACA-CB7594E27E72}"/>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AC11F1AE-BA96-3265-B358-828F82ADD38A}"/>
              </a:ext>
            </a:extLst>
          </p:cNvPr>
          <p:cNvSpPr>
            <a:spLocks noGrp="1"/>
          </p:cNvSpPr>
          <p:nvPr>
            <p:ph type="sldNum" sz="quarter" idx="12"/>
          </p:nvPr>
        </p:nvSpPr>
        <p:spPr/>
        <p:txBody>
          <a:bodyPr/>
          <a:lstStyle/>
          <a:p>
            <a:fld id="{F174301E-CC4F-44AD-88B7-E98750AAA949}" type="slidenum">
              <a:rPr lang="lv-LV" smtClean="0"/>
              <a:t>‹#›</a:t>
            </a:fld>
            <a:endParaRPr lang="lv-LV"/>
          </a:p>
        </p:txBody>
      </p:sp>
    </p:spTree>
    <p:extLst>
      <p:ext uri="{BB962C8B-B14F-4D97-AF65-F5344CB8AC3E}">
        <p14:creationId xmlns:p14="http://schemas.microsoft.com/office/powerpoint/2010/main" val="79502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2B8679-32C5-C971-B373-82EF2F05888E}"/>
              </a:ext>
            </a:extLst>
          </p:cNvPr>
          <p:cNvSpPr>
            <a:spLocks noGrp="1"/>
          </p:cNvSpPr>
          <p:nvPr>
            <p:ph type="dt" sz="half" idx="10"/>
          </p:nvPr>
        </p:nvSpPr>
        <p:spPr/>
        <p:txBody>
          <a:bodyPr/>
          <a:lstStyle/>
          <a:p>
            <a:fld id="{ABD7DCF1-44FC-4E15-A2E6-02F2D26340ED}" type="datetimeFigureOut">
              <a:rPr lang="lv-LV" smtClean="0"/>
              <a:t>22.11.2023</a:t>
            </a:fld>
            <a:endParaRPr lang="lv-LV"/>
          </a:p>
        </p:txBody>
      </p:sp>
      <p:sp>
        <p:nvSpPr>
          <p:cNvPr id="3" name="Footer Placeholder 2">
            <a:extLst>
              <a:ext uri="{FF2B5EF4-FFF2-40B4-BE49-F238E27FC236}">
                <a16:creationId xmlns:a16="http://schemas.microsoft.com/office/drawing/2014/main" id="{407134BD-B8A9-B911-5317-3A2CA917EDF3}"/>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8A688B87-D021-CC86-E98F-E0C8429D9972}"/>
              </a:ext>
            </a:extLst>
          </p:cNvPr>
          <p:cNvSpPr>
            <a:spLocks noGrp="1"/>
          </p:cNvSpPr>
          <p:nvPr>
            <p:ph type="sldNum" sz="quarter" idx="12"/>
          </p:nvPr>
        </p:nvSpPr>
        <p:spPr/>
        <p:txBody>
          <a:bodyPr/>
          <a:lstStyle/>
          <a:p>
            <a:fld id="{F174301E-CC4F-44AD-88B7-E98750AAA949}" type="slidenum">
              <a:rPr lang="lv-LV" smtClean="0"/>
              <a:t>‹#›</a:t>
            </a:fld>
            <a:endParaRPr lang="lv-LV"/>
          </a:p>
        </p:txBody>
      </p:sp>
    </p:spTree>
    <p:extLst>
      <p:ext uri="{BB962C8B-B14F-4D97-AF65-F5344CB8AC3E}">
        <p14:creationId xmlns:p14="http://schemas.microsoft.com/office/powerpoint/2010/main" val="294814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F7D3F-A184-A588-FCC8-BAEB65E12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768791D3-9AFF-C283-E9DB-7534E79BEC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E51FF036-ED9A-E2B8-52E6-7B0164E3D6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B3568-6746-17DA-E3CC-F151E011DE56}"/>
              </a:ext>
            </a:extLst>
          </p:cNvPr>
          <p:cNvSpPr>
            <a:spLocks noGrp="1"/>
          </p:cNvSpPr>
          <p:nvPr>
            <p:ph type="dt" sz="half" idx="10"/>
          </p:nvPr>
        </p:nvSpPr>
        <p:spPr/>
        <p:txBody>
          <a:bodyPr/>
          <a:lstStyle/>
          <a:p>
            <a:fld id="{ABD7DCF1-44FC-4E15-A2E6-02F2D26340ED}" type="datetimeFigureOut">
              <a:rPr lang="lv-LV" smtClean="0"/>
              <a:t>22.11.2023</a:t>
            </a:fld>
            <a:endParaRPr lang="lv-LV"/>
          </a:p>
        </p:txBody>
      </p:sp>
      <p:sp>
        <p:nvSpPr>
          <p:cNvPr id="6" name="Footer Placeholder 5">
            <a:extLst>
              <a:ext uri="{FF2B5EF4-FFF2-40B4-BE49-F238E27FC236}">
                <a16:creationId xmlns:a16="http://schemas.microsoft.com/office/drawing/2014/main" id="{7C3AD11A-A3B6-58CC-CFA4-F7F802C8114D}"/>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EB86A6DC-10E8-8134-EDE3-8117404E9C96}"/>
              </a:ext>
            </a:extLst>
          </p:cNvPr>
          <p:cNvSpPr>
            <a:spLocks noGrp="1"/>
          </p:cNvSpPr>
          <p:nvPr>
            <p:ph type="sldNum" sz="quarter" idx="12"/>
          </p:nvPr>
        </p:nvSpPr>
        <p:spPr/>
        <p:txBody>
          <a:bodyPr/>
          <a:lstStyle/>
          <a:p>
            <a:fld id="{F174301E-CC4F-44AD-88B7-E98750AAA949}" type="slidenum">
              <a:rPr lang="lv-LV" smtClean="0"/>
              <a:t>‹#›</a:t>
            </a:fld>
            <a:endParaRPr lang="lv-LV"/>
          </a:p>
        </p:txBody>
      </p:sp>
    </p:spTree>
    <p:extLst>
      <p:ext uri="{BB962C8B-B14F-4D97-AF65-F5344CB8AC3E}">
        <p14:creationId xmlns:p14="http://schemas.microsoft.com/office/powerpoint/2010/main" val="2533290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5DD2A-0FC3-9A0E-298C-4F6636C997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4A7A3D8C-6E1A-0E98-A8AC-E7BD7C5B2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E483B7AE-D7B7-2BED-7EBD-8F741983D6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852CCB-C921-03B7-C1F5-6ED085197FB8}"/>
              </a:ext>
            </a:extLst>
          </p:cNvPr>
          <p:cNvSpPr>
            <a:spLocks noGrp="1"/>
          </p:cNvSpPr>
          <p:nvPr>
            <p:ph type="dt" sz="half" idx="10"/>
          </p:nvPr>
        </p:nvSpPr>
        <p:spPr/>
        <p:txBody>
          <a:bodyPr/>
          <a:lstStyle/>
          <a:p>
            <a:fld id="{ABD7DCF1-44FC-4E15-A2E6-02F2D26340ED}" type="datetimeFigureOut">
              <a:rPr lang="lv-LV" smtClean="0"/>
              <a:t>22.11.2023</a:t>
            </a:fld>
            <a:endParaRPr lang="lv-LV"/>
          </a:p>
        </p:txBody>
      </p:sp>
      <p:sp>
        <p:nvSpPr>
          <p:cNvPr id="6" name="Footer Placeholder 5">
            <a:extLst>
              <a:ext uri="{FF2B5EF4-FFF2-40B4-BE49-F238E27FC236}">
                <a16:creationId xmlns:a16="http://schemas.microsoft.com/office/drawing/2014/main" id="{3C25E550-D5A0-73FB-E121-086DFF075629}"/>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74D29ED5-CD8D-2CAC-D0DB-5D8CBDB0C7A3}"/>
              </a:ext>
            </a:extLst>
          </p:cNvPr>
          <p:cNvSpPr>
            <a:spLocks noGrp="1"/>
          </p:cNvSpPr>
          <p:nvPr>
            <p:ph type="sldNum" sz="quarter" idx="12"/>
          </p:nvPr>
        </p:nvSpPr>
        <p:spPr/>
        <p:txBody>
          <a:bodyPr/>
          <a:lstStyle/>
          <a:p>
            <a:fld id="{F174301E-CC4F-44AD-88B7-E98750AAA949}" type="slidenum">
              <a:rPr lang="lv-LV" smtClean="0"/>
              <a:t>‹#›</a:t>
            </a:fld>
            <a:endParaRPr lang="lv-LV"/>
          </a:p>
        </p:txBody>
      </p:sp>
    </p:spTree>
    <p:extLst>
      <p:ext uri="{BB962C8B-B14F-4D97-AF65-F5344CB8AC3E}">
        <p14:creationId xmlns:p14="http://schemas.microsoft.com/office/powerpoint/2010/main" val="288320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24D5B2-CA2F-03DC-59DF-0BC9EDE96A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8BB60A0A-3019-4B7F-37C5-9B2B8A5F1B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5CE2610B-D7CB-9136-64ED-8430984004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D7DCF1-44FC-4E15-A2E6-02F2D26340ED}" type="datetimeFigureOut">
              <a:rPr lang="lv-LV" smtClean="0"/>
              <a:t>22.11.2023</a:t>
            </a:fld>
            <a:endParaRPr lang="lv-LV"/>
          </a:p>
        </p:txBody>
      </p:sp>
      <p:sp>
        <p:nvSpPr>
          <p:cNvPr id="5" name="Footer Placeholder 4">
            <a:extLst>
              <a:ext uri="{FF2B5EF4-FFF2-40B4-BE49-F238E27FC236}">
                <a16:creationId xmlns:a16="http://schemas.microsoft.com/office/drawing/2014/main" id="{2E68ACEA-B90E-F3A8-AA51-2A353CCC94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1F8AC0E1-0F42-2C88-0C23-AAB1D028BC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4301E-CC4F-44AD-88B7-E98750AAA949}" type="slidenum">
              <a:rPr lang="lv-LV" smtClean="0"/>
              <a:t>‹#›</a:t>
            </a:fld>
            <a:endParaRPr lang="lv-LV"/>
          </a:p>
        </p:txBody>
      </p:sp>
    </p:spTree>
    <p:extLst>
      <p:ext uri="{BB962C8B-B14F-4D97-AF65-F5344CB8AC3E}">
        <p14:creationId xmlns:p14="http://schemas.microsoft.com/office/powerpoint/2010/main" val="1653259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visc.gov.lv/lv/valsts-parbaudes-darbu-programma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spreadsheets/d/1yyubu4QrKn6pz-jMdPE30KZFJeJjMsfXoguhXcvsDAM/edit#gid=0" TargetMode="External"/><Relationship Id="rId2" Type="http://schemas.openxmlformats.org/officeDocument/2006/relationships/hyperlink" Target="https://docs.google.com/spreadsheets/d/1yyubu4QrKn6pz-jMdPE30KZFJeJjMsfXoguhXcvsDAM/edit?usp=shar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44810-4B55-4870-1D63-9BD0CC188D81}"/>
              </a:ext>
            </a:extLst>
          </p:cNvPr>
          <p:cNvSpPr>
            <a:spLocks noGrp="1"/>
          </p:cNvSpPr>
          <p:nvPr>
            <p:ph type="ctrTitle"/>
          </p:nvPr>
        </p:nvSpPr>
        <p:spPr>
          <a:xfrm>
            <a:off x="1524000" y="1122363"/>
            <a:ext cx="9144000" cy="2479675"/>
          </a:xfrm>
        </p:spPr>
        <p:txBody>
          <a:bodyPr>
            <a:normAutofit fontScale="90000"/>
          </a:bodyPr>
          <a:lstStyle/>
          <a:p>
            <a:pPr>
              <a:lnSpc>
                <a:spcPct val="107000"/>
              </a:lnSpc>
              <a:spcAft>
                <a:spcPts val="800"/>
              </a:spcAft>
            </a:pPr>
            <a:r>
              <a:rPr lang="lv-LV" sz="1800" b="1" dirty="0">
                <a:effectLst/>
                <a:latin typeface="Times New Roman" panose="02020603050405020304" pitchFamily="18" charset="0"/>
                <a:ea typeface="Times New Roman" panose="02020603050405020304" pitchFamily="18" charset="0"/>
              </a:rPr>
              <a:t>VALSTS PĀRBAUDES DARBU NORISES LAIKI </a:t>
            </a:r>
            <a:br>
              <a:rPr lang="lv-LV" sz="1800" b="1" dirty="0">
                <a:effectLst/>
                <a:latin typeface="Times New Roman" panose="02020603050405020304" pitchFamily="18" charset="0"/>
                <a:ea typeface="Times New Roman" panose="02020603050405020304" pitchFamily="18" charset="0"/>
              </a:rPr>
            </a:br>
            <a:r>
              <a:rPr lang="lv-LV" sz="1800" b="1" dirty="0">
                <a:solidFill>
                  <a:srgbClr val="FF0000"/>
                </a:solidFill>
                <a:effectLst/>
                <a:latin typeface="Times New Roman" panose="02020603050405020304" pitchFamily="18" charset="0"/>
                <a:ea typeface="Times New Roman" panose="02020603050405020304" pitchFamily="18" charset="0"/>
              </a:rPr>
              <a:t>AL ( </a:t>
            </a:r>
            <a:r>
              <a:rPr lang="lv-LV" sz="1800" b="1" dirty="0">
                <a:solidFill>
                  <a:srgbClr val="FF0000"/>
                </a:solidFill>
                <a:latin typeface="Times New Roman" panose="02020603050405020304" pitchFamily="18" charset="0"/>
                <a:ea typeface="Times New Roman" panose="02020603050405020304" pitchFamily="18" charset="0"/>
              </a:rPr>
              <a:t>augstākajā</a:t>
            </a:r>
            <a:r>
              <a:rPr lang="lv-LV" sz="1800" b="1" dirty="0">
                <a:solidFill>
                  <a:srgbClr val="FF0000"/>
                </a:solidFill>
                <a:effectLst/>
                <a:latin typeface="Times New Roman" panose="02020603050405020304" pitchFamily="18" charset="0"/>
                <a:ea typeface="Times New Roman" panose="02020603050405020304" pitchFamily="18" charset="0"/>
              </a:rPr>
              <a:t> mācību satura apguves līmenī)</a:t>
            </a:r>
            <a:br>
              <a:rPr lang="lv-LV" sz="1800" dirty="0">
                <a:solidFill>
                  <a:srgbClr val="FF0000"/>
                </a:solidFill>
                <a:effectLst/>
                <a:latin typeface="Calibri" panose="020F0502020204030204" pitchFamily="34" charset="0"/>
                <a:ea typeface="Calibri" panose="020F0502020204030204" pitchFamily="34" charset="0"/>
              </a:rPr>
            </a:br>
            <a:r>
              <a:rPr lang="lv-LV" sz="1800" b="1" dirty="0">
                <a:effectLst/>
                <a:latin typeface="Times New Roman" panose="02020603050405020304" pitchFamily="18" charset="0"/>
                <a:ea typeface="Times New Roman" panose="02020603050405020304" pitchFamily="18" charset="0"/>
              </a:rPr>
              <a:t>2023./2024.MĀCĪBU GADĀ 12.a</a:t>
            </a:r>
            <a:br>
              <a:rPr lang="lv-LV" sz="1800" dirty="0">
                <a:effectLst/>
                <a:latin typeface="Calibri" panose="020F0502020204030204" pitchFamily="34" charset="0"/>
                <a:ea typeface="Calibri" panose="020F0502020204030204" pitchFamily="34" charset="0"/>
              </a:rPr>
            </a:br>
            <a:r>
              <a:rPr lang="lv-LV" sz="1800" dirty="0">
                <a:solidFill>
                  <a:srgbClr val="000000"/>
                </a:solidFill>
                <a:effectLst/>
                <a:latin typeface="Times New Roman" panose="02020603050405020304" pitchFamily="18" charset="0"/>
                <a:ea typeface="Times New Roman" panose="02020603050405020304" pitchFamily="18" charset="0"/>
              </a:rPr>
              <a:t>Murjāņos, </a:t>
            </a:r>
            <a:r>
              <a:rPr lang="lv-LV" sz="1800" dirty="0" err="1">
                <a:solidFill>
                  <a:srgbClr val="000000"/>
                </a:solidFill>
                <a:effectLst/>
                <a:latin typeface="Times New Roman" panose="02020603050405020304" pitchFamily="18" charset="0"/>
                <a:ea typeface="Times New Roman" panose="02020603050405020304" pitchFamily="18" charset="0"/>
              </a:rPr>
              <a:t>Klintslejas</a:t>
            </a:r>
            <a:r>
              <a:rPr lang="lv-LV" sz="1800" dirty="0">
                <a:solidFill>
                  <a:srgbClr val="000000"/>
                </a:solidFill>
                <a:effectLst/>
                <a:latin typeface="Times New Roman" panose="02020603050405020304" pitchFamily="18" charset="0"/>
                <a:ea typeface="Times New Roman" panose="02020603050405020304" pitchFamily="18" charset="0"/>
              </a:rPr>
              <a:t> 4, Saulkrastu novadā</a:t>
            </a:r>
            <a:br>
              <a:rPr lang="lv-LV" sz="1800" dirty="0">
                <a:effectLst/>
                <a:latin typeface="Calibri" panose="020F0502020204030204" pitchFamily="34" charset="0"/>
                <a:ea typeface="Calibri" panose="020F0502020204030204" pitchFamily="34" charset="0"/>
              </a:rPr>
            </a:br>
            <a:r>
              <a:rPr lang="lv-LV" sz="1800" i="1" dirty="0">
                <a:solidFill>
                  <a:srgbClr val="414142"/>
                </a:solidFill>
                <a:effectLst/>
                <a:highlight>
                  <a:srgbClr val="FFFFFF"/>
                </a:highlight>
                <a:latin typeface="Times New Roman" panose="02020603050405020304" pitchFamily="18" charset="0"/>
                <a:ea typeface="Times New Roman" panose="02020603050405020304" pitchFamily="18" charset="0"/>
              </a:rPr>
              <a:t> </a:t>
            </a:r>
            <a:br>
              <a:rPr lang="lv-LV" sz="1800" dirty="0">
                <a:effectLst/>
                <a:latin typeface="Calibri" panose="020F0502020204030204" pitchFamily="34" charset="0"/>
                <a:ea typeface="Calibri" panose="020F0502020204030204" pitchFamily="34" charset="0"/>
              </a:rPr>
            </a:br>
            <a:endParaRPr lang="lv-LV" dirty="0"/>
          </a:p>
        </p:txBody>
      </p:sp>
      <p:sp>
        <p:nvSpPr>
          <p:cNvPr id="3" name="Subtitle 2">
            <a:extLst>
              <a:ext uri="{FF2B5EF4-FFF2-40B4-BE49-F238E27FC236}">
                <a16:creationId xmlns:a16="http://schemas.microsoft.com/office/drawing/2014/main" id="{33BC84A3-B2BB-D1AA-3EF2-FA72B5364953}"/>
              </a:ext>
            </a:extLst>
          </p:cNvPr>
          <p:cNvSpPr>
            <a:spLocks noGrp="1"/>
          </p:cNvSpPr>
          <p:nvPr>
            <p:ph type="subTitle" idx="1"/>
          </p:nvPr>
        </p:nvSpPr>
        <p:spPr>
          <a:xfrm>
            <a:off x="1524000" y="3590864"/>
            <a:ext cx="9144000" cy="1655762"/>
          </a:xfrm>
        </p:spPr>
        <p:txBody>
          <a:bodyPr>
            <a:normAutofit lnSpcReduction="10000"/>
          </a:bodyPr>
          <a:lstStyle/>
          <a:p>
            <a:pPr algn="r"/>
            <a:r>
              <a:rPr lang="lv-LV" sz="1700" i="1" dirty="0">
                <a:solidFill>
                  <a:srgbClr val="414142"/>
                </a:solidFill>
                <a:highlight>
                  <a:srgbClr val="FFFFFF"/>
                </a:highlight>
                <a:latin typeface="Times New Roman" panose="02020603050405020304" pitchFamily="18" charset="0"/>
                <a:ea typeface="Times New Roman" panose="02020603050405020304" pitchFamily="18" charset="0"/>
              </a:rPr>
              <a:t>			Saskaņā ar 20.06.2023. Ministru kabineta noteikumiem  Nr.314 “Noteikumi par valsts pārbaudes darbu norises laiku 2023./2024.mācību gadā”,</a:t>
            </a:r>
          </a:p>
          <a:p>
            <a:pPr algn="r"/>
            <a:r>
              <a:rPr lang="lv-LV" sz="1700" i="1" dirty="0">
                <a:latin typeface="Times New Roman" panose="02020603050405020304" pitchFamily="18" charset="0"/>
                <a:ea typeface="Times New Roman" panose="02020603050405020304" pitchFamily="18" charset="0"/>
              </a:rPr>
              <a:t>		05.07.2022. Ministru kabineta noteikumi Nr. 398 “Noteikumi par centralizēto eksāmenu saturu un norises kārtību”</a:t>
            </a:r>
            <a:r>
              <a:rPr lang="lv-LV" sz="1700" i="1" dirty="0">
                <a:solidFill>
                  <a:srgbClr val="414142"/>
                </a:solidFill>
                <a:highlight>
                  <a:srgbClr val="FFFFFF"/>
                </a:highlight>
                <a:latin typeface="Times New Roman" panose="02020603050405020304" pitchFamily="18" charset="0"/>
                <a:ea typeface="Times New Roman" panose="02020603050405020304" pitchFamily="18" charset="0"/>
              </a:rPr>
              <a:t> </a:t>
            </a:r>
            <a:br>
              <a:rPr lang="lv-LV" dirty="0">
                <a:latin typeface="Calibri" panose="020F0502020204030204" pitchFamily="34" charset="0"/>
                <a:ea typeface="Calibri" panose="020F0502020204030204" pitchFamily="34" charset="0"/>
              </a:rPr>
            </a:br>
            <a:r>
              <a:rPr lang="lv-LV" i="1" dirty="0">
                <a:solidFill>
                  <a:srgbClr val="414142"/>
                </a:solidFill>
                <a:highlight>
                  <a:srgbClr val="FFFFFF"/>
                </a:highlight>
                <a:latin typeface="Times New Roman" panose="02020603050405020304" pitchFamily="18" charset="0"/>
                <a:ea typeface="Times New Roman" panose="02020603050405020304" pitchFamily="18" charset="0"/>
              </a:rPr>
              <a:t> </a:t>
            </a:r>
            <a:br>
              <a:rPr lang="lv-LV" dirty="0">
                <a:latin typeface="Calibri" panose="020F0502020204030204" pitchFamily="34" charset="0"/>
                <a:ea typeface="Calibri" panose="020F0502020204030204" pitchFamily="34" charset="0"/>
              </a:rPr>
            </a:br>
            <a:endParaRPr lang="lv-LV" dirty="0"/>
          </a:p>
        </p:txBody>
      </p:sp>
    </p:spTree>
    <p:extLst>
      <p:ext uri="{BB962C8B-B14F-4D97-AF65-F5344CB8AC3E}">
        <p14:creationId xmlns:p14="http://schemas.microsoft.com/office/powerpoint/2010/main" val="264517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FA61-2901-53D6-BF48-2A284470110E}"/>
              </a:ext>
            </a:extLst>
          </p:cNvPr>
          <p:cNvSpPr>
            <a:spLocks noGrp="1"/>
          </p:cNvSpPr>
          <p:nvPr>
            <p:ph type="title"/>
          </p:nvPr>
        </p:nvSpPr>
        <p:spPr>
          <a:xfrm>
            <a:off x="918099" y="338492"/>
            <a:ext cx="10515600" cy="1969702"/>
          </a:xfrm>
        </p:spPr>
        <p:txBody>
          <a:bodyPr>
            <a:noAutofit/>
          </a:bodyPr>
          <a:lstStyle/>
          <a:p>
            <a:br>
              <a:rPr lang="lv-LV" sz="2400" b="1" dirty="0">
                <a:solidFill>
                  <a:schemeClr val="accent1"/>
                </a:solidFill>
              </a:rPr>
            </a:br>
            <a:br>
              <a:rPr lang="lv-LV" sz="2400" b="1" dirty="0">
                <a:solidFill>
                  <a:schemeClr val="accent1"/>
                </a:solidFill>
              </a:rPr>
            </a:br>
            <a:r>
              <a:rPr lang="lv-LV" sz="3200" b="1" dirty="0">
                <a:solidFill>
                  <a:schemeClr val="accent1"/>
                </a:solidFill>
                <a:latin typeface="+mn-lt"/>
                <a:cs typeface="Times New Roman" panose="02020603050405020304" pitchFamily="18" charset="0"/>
              </a:rPr>
              <a:t>Pieteikšanās Valsts pārbaudījumiem AL līdz 15.decembrim</a:t>
            </a:r>
            <a:br>
              <a:rPr lang="lv-LV" sz="3200" b="1" dirty="0">
                <a:solidFill>
                  <a:schemeClr val="accent1"/>
                </a:solidFill>
                <a:latin typeface="+mn-lt"/>
                <a:cs typeface="Times New Roman" panose="02020603050405020304" pitchFamily="18" charset="0"/>
              </a:rPr>
            </a:br>
            <a:br>
              <a:rPr lang="lv-LV" sz="2400" b="1" dirty="0">
                <a:solidFill>
                  <a:schemeClr val="accent1"/>
                </a:solidFill>
              </a:rPr>
            </a:br>
            <a:r>
              <a:rPr lang="lv-LV" sz="2000" b="1" dirty="0">
                <a:solidFill>
                  <a:schemeClr val="accent1"/>
                </a:solidFill>
              </a:rPr>
              <a:t>*</a:t>
            </a:r>
            <a:r>
              <a:rPr lang="lv-LV" sz="2000" b="1" i="1" dirty="0">
                <a:solidFill>
                  <a:srgbClr val="0070C0"/>
                </a:solidFill>
                <a:effectLst/>
                <a:latin typeface="Times New Roman" panose="02020603050405020304" pitchFamily="18" charset="0"/>
                <a:ea typeface="Times New Roman" panose="02020603050405020304" pitchFamily="18" charset="0"/>
              </a:rPr>
              <a:t>Valsts pārbaudes darbs ir nokārtots, ja sasniegti 15%</a:t>
            </a:r>
            <a:br>
              <a:rPr lang="lv-LV" sz="2000" i="1" dirty="0">
                <a:solidFill>
                  <a:srgbClr val="212529"/>
                </a:solidFill>
                <a:latin typeface="+mn-lt"/>
                <a:cs typeface="Times New Roman" panose="02020603050405020304" pitchFamily="18" charset="0"/>
              </a:rPr>
            </a:br>
            <a:r>
              <a:rPr lang="lv-LV" sz="2000" i="1" dirty="0">
                <a:solidFill>
                  <a:srgbClr val="212529"/>
                </a:solidFill>
                <a:latin typeface="+mn-lt"/>
                <a:cs typeface="Times New Roman" panose="02020603050405020304" pitchFamily="18" charset="0"/>
              </a:rPr>
              <a:t>*Visu valsts pārbaudes darbu programmas tiks publicētas II semestra sākumā</a:t>
            </a:r>
            <a:br>
              <a:rPr lang="lv-LV" sz="2000" dirty="0">
                <a:latin typeface="+mn-lt"/>
                <a:cs typeface="Times New Roman" panose="02020603050405020304" pitchFamily="18" charset="0"/>
              </a:rPr>
            </a:br>
            <a:r>
              <a:rPr lang="lv-LV" sz="2000" i="1" dirty="0" err="1">
                <a:latin typeface="+mn-lt"/>
                <a:cs typeface="Times New Roman" panose="02020603050405020304" pitchFamily="18" charset="0"/>
              </a:rPr>
              <a:t>e_adrese</a:t>
            </a:r>
            <a:r>
              <a:rPr lang="lv-LV" sz="2000" i="1" dirty="0">
                <a:latin typeface="+mn-lt"/>
                <a:cs typeface="Times New Roman" panose="02020603050405020304" pitchFamily="18" charset="0"/>
              </a:rPr>
              <a:t> : </a:t>
            </a:r>
            <a:r>
              <a:rPr lang="lv-LV" sz="2000" i="1" dirty="0">
                <a:latin typeface="+mn-lt"/>
                <a:cs typeface="Times New Roman" panose="02020603050405020304" pitchFamily="18" charset="0"/>
                <a:hlinkClick r:id="rId2"/>
              </a:rPr>
              <a:t>https://www.visc.gov.lv/lv/valsts-parbaudes-darbu-programmas</a:t>
            </a:r>
            <a:br>
              <a:rPr lang="lv-LV" sz="2000" dirty="0">
                <a:latin typeface="+mn-lt"/>
              </a:rPr>
            </a:br>
            <a:br>
              <a:rPr lang="lv-LV" sz="2000" dirty="0"/>
            </a:br>
            <a:endParaRPr lang="lv-LV" sz="2000" dirty="0">
              <a:solidFill>
                <a:schemeClr val="accent1"/>
              </a:solidFill>
            </a:endParaRPr>
          </a:p>
        </p:txBody>
      </p:sp>
      <p:sp>
        <p:nvSpPr>
          <p:cNvPr id="3" name="Content Placeholder 2">
            <a:extLst>
              <a:ext uri="{FF2B5EF4-FFF2-40B4-BE49-F238E27FC236}">
                <a16:creationId xmlns:a16="http://schemas.microsoft.com/office/drawing/2014/main" id="{163DAB2C-A3D9-CED6-CFFF-0F655E957876}"/>
              </a:ext>
            </a:extLst>
          </p:cNvPr>
          <p:cNvSpPr>
            <a:spLocks noGrp="1"/>
          </p:cNvSpPr>
          <p:nvPr>
            <p:ph idx="1"/>
          </p:nvPr>
        </p:nvSpPr>
        <p:spPr>
          <a:xfrm>
            <a:off x="838200" y="2228295"/>
            <a:ext cx="10515600" cy="4128054"/>
          </a:xfrm>
        </p:spPr>
        <p:txBody>
          <a:bodyPr>
            <a:normAutofit fontScale="55000" lnSpcReduction="20000"/>
          </a:bodyPr>
          <a:lstStyle/>
          <a:p>
            <a:pPr marL="0" indent="0">
              <a:buNone/>
            </a:pPr>
            <a:endParaRPr lang="lv-LV" b="0" i="0" dirty="0">
              <a:solidFill>
                <a:srgbClr val="414142"/>
              </a:solidFill>
              <a:effectLst/>
              <a:latin typeface="Arial" panose="020B0604020202020204" pitchFamily="34" charset="0"/>
            </a:endParaRPr>
          </a:p>
          <a:p>
            <a:pPr marL="0" indent="0">
              <a:buNone/>
            </a:pPr>
            <a:r>
              <a:rPr lang="lv-LV" b="0" i="0" dirty="0">
                <a:solidFill>
                  <a:srgbClr val="414142"/>
                </a:solidFill>
                <a:effectLst/>
                <a:latin typeface="Arial" panose="020B0604020202020204" pitchFamily="34" charset="0"/>
              </a:rPr>
              <a:t>Saskaņā ar Ministru kabineta noteikumiem Nr.398 31.2. punktu -  </a:t>
            </a:r>
            <a:r>
              <a:rPr lang="lv-LV" b="0" i="0" dirty="0">
                <a:solidFill>
                  <a:srgbClr val="FF0000"/>
                </a:solidFill>
                <a:effectLst/>
                <a:latin typeface="Arial" panose="020B0604020202020204" pitchFamily="34" charset="0"/>
              </a:rPr>
              <a:t>izglītojamais</a:t>
            </a:r>
            <a:r>
              <a:rPr lang="lv-LV" b="0" i="0" dirty="0">
                <a:solidFill>
                  <a:schemeClr val="accent1"/>
                </a:solidFill>
                <a:effectLst/>
                <a:latin typeface="Arial" panose="020B0604020202020204" pitchFamily="34" charset="0"/>
              </a:rPr>
              <a:t> </a:t>
            </a:r>
            <a:r>
              <a:rPr lang="lv-LV" b="0" i="0" dirty="0">
                <a:solidFill>
                  <a:srgbClr val="414142"/>
                </a:solidFill>
                <a:effectLst/>
                <a:latin typeface="Arial" panose="020B0604020202020204" pitchFamily="34" charset="0"/>
              </a:rPr>
              <a:t>vispārējās vidējās izglītības eksāmeniem </a:t>
            </a:r>
            <a:r>
              <a:rPr lang="lv-LV" b="0" i="0" dirty="0">
                <a:solidFill>
                  <a:srgbClr val="FF0000"/>
                </a:solidFill>
                <a:effectLst/>
                <a:latin typeface="Arial" panose="020B0604020202020204" pitchFamily="34" charset="0"/>
              </a:rPr>
              <a:t>piesakās</a:t>
            </a:r>
            <a:r>
              <a:rPr lang="lv-LV" b="0" i="0" dirty="0">
                <a:solidFill>
                  <a:srgbClr val="414142"/>
                </a:solidFill>
                <a:effectLst/>
                <a:latin typeface="Arial" panose="020B0604020202020204" pitchFamily="34" charset="0"/>
              </a:rPr>
              <a:t>, atzīmējot, kurus eksāmenus un kādā mācību satura apguves līmenī kārtos (</a:t>
            </a:r>
            <a:r>
              <a:rPr lang="lv-LV" b="0" i="0" dirty="0">
                <a:solidFill>
                  <a:srgbClr val="FF0000"/>
                </a:solidFill>
                <a:effectLst/>
                <a:latin typeface="Arial" panose="020B0604020202020204" pitchFamily="34" charset="0"/>
              </a:rPr>
              <a:t>AL- augstākajā mācību satura apguves līmenī) </a:t>
            </a:r>
          </a:p>
          <a:p>
            <a:pPr marL="0" indent="0">
              <a:buNone/>
            </a:pPr>
            <a:r>
              <a:rPr lang="lv-LV" b="0" i="0" dirty="0">
                <a:solidFill>
                  <a:srgbClr val="414142"/>
                </a:solidFill>
                <a:effectLst/>
                <a:latin typeface="Arial" panose="020B0604020202020204" pitchFamily="34" charset="0"/>
              </a:rPr>
              <a:t>	* </a:t>
            </a:r>
            <a:r>
              <a:rPr lang="lv-LV" b="0" i="0" dirty="0">
                <a:solidFill>
                  <a:srgbClr val="212529"/>
                </a:solidFill>
                <a:effectLst/>
                <a:latin typeface="RobustaTLPro-Regular"/>
              </a:rPr>
              <a:t>izglītojamam vispārējās vidējās izglītības eksāmeniem VPS sistēmā</a:t>
            </a:r>
          </a:p>
          <a:p>
            <a:pPr marL="0" indent="0" algn="ctr">
              <a:buNone/>
            </a:pPr>
            <a:r>
              <a:rPr lang="lv-LV" b="0" i="0" dirty="0">
                <a:solidFill>
                  <a:srgbClr val="212529"/>
                </a:solidFill>
                <a:effectLst/>
                <a:latin typeface="RobustaTLPro-Regular"/>
              </a:rPr>
              <a:t>  </a:t>
            </a:r>
            <a:r>
              <a:rPr lang="lv-LV" b="1" i="0" dirty="0">
                <a:solidFill>
                  <a:srgbClr val="FF0000"/>
                </a:solidFill>
                <a:effectLst/>
                <a:latin typeface="RobustaTLPro-Regular"/>
              </a:rPr>
              <a:t>jāpiesakās :  </a:t>
            </a:r>
            <a:r>
              <a:rPr lang="lv-LV" sz="3400" b="1" i="0" dirty="0">
                <a:solidFill>
                  <a:srgbClr val="FF0000"/>
                </a:solidFill>
                <a:effectLst/>
                <a:latin typeface="RobustaTLPro-Regular"/>
              </a:rPr>
              <a:t>https://eksameni.vps.gov.lv</a:t>
            </a:r>
            <a:r>
              <a:rPr lang="lv-LV" b="0" i="0" dirty="0">
                <a:solidFill>
                  <a:srgbClr val="212529"/>
                </a:solidFill>
                <a:effectLst/>
                <a:latin typeface="RobustaTLPro-Regular"/>
              </a:rPr>
              <a:t> </a:t>
            </a:r>
          </a:p>
          <a:p>
            <a:pPr marL="0" indent="0">
              <a:buNone/>
            </a:pPr>
            <a:r>
              <a:rPr lang="lv-LV" b="0" i="0" dirty="0">
                <a:solidFill>
                  <a:srgbClr val="212529"/>
                </a:solidFill>
                <a:effectLst/>
                <a:latin typeface="RobustaTLPro-Regular"/>
              </a:rPr>
              <a:t>	* atzīmējot, kurus eksāmenus un kādā mācību satura apguves līmenī (</a:t>
            </a:r>
            <a:r>
              <a:rPr lang="lv-LV" b="0" i="0" dirty="0">
                <a:solidFill>
                  <a:srgbClr val="FF0000"/>
                </a:solidFill>
                <a:effectLst/>
                <a:latin typeface="RobustaTLPro-Regular"/>
              </a:rPr>
              <a:t>AL –augstākajā mācību satura apguves līmenī</a:t>
            </a:r>
            <a:r>
              <a:rPr lang="lv-LV" b="0" i="0" dirty="0">
                <a:solidFill>
                  <a:srgbClr val="212529"/>
                </a:solidFill>
                <a:effectLst/>
                <a:latin typeface="RobustaTLPro-Regular"/>
              </a:rPr>
              <a:t>) kārtos.</a:t>
            </a:r>
            <a:endParaRPr lang="lv-LV" b="0" i="0" dirty="0">
              <a:solidFill>
                <a:srgbClr val="414142"/>
              </a:solidFill>
              <a:effectLst/>
              <a:latin typeface="Arial" panose="020B0604020202020204" pitchFamily="34" charset="0"/>
            </a:endParaRPr>
          </a:p>
          <a:p>
            <a:r>
              <a:rPr lang="lv-LV" b="0" i="1" dirty="0">
                <a:solidFill>
                  <a:srgbClr val="414142"/>
                </a:solidFill>
                <a:effectLst/>
                <a:latin typeface="Arial" panose="020B0604020202020204" pitchFamily="34" charset="0"/>
              </a:rPr>
              <a:t>31.4. izglītības iestāde pārliecinās, vai visi izglītojamie ir pieteikušies minimāli nepieciešamajam eksāmenu skaitam vidējās izglītības iegūšanai un, ja nepieciešams, sazinās ar izglītojamo, lai precizētu vai papildinātu ierakstus informācijas sistēmā</a:t>
            </a:r>
            <a:r>
              <a:rPr lang="lv-LV" b="0" i="0" dirty="0">
                <a:solidFill>
                  <a:srgbClr val="414142"/>
                </a:solidFill>
                <a:effectLst/>
                <a:latin typeface="Arial" panose="020B0604020202020204" pitchFamily="34" charset="0"/>
              </a:rPr>
              <a:t>.</a:t>
            </a:r>
            <a:endParaRPr lang="lv-LV" b="0" i="0" dirty="0">
              <a:solidFill>
                <a:srgbClr val="212529"/>
              </a:solidFill>
              <a:effectLst/>
              <a:latin typeface="RobustaTLPro-Regular"/>
            </a:endParaRPr>
          </a:p>
          <a:p>
            <a:r>
              <a:rPr lang="lv-LV" b="0" i="0" dirty="0">
                <a:solidFill>
                  <a:srgbClr val="414142"/>
                </a:solidFill>
                <a:effectLst/>
                <a:latin typeface="Arial" panose="020B0604020202020204" pitchFamily="34" charset="0"/>
              </a:rPr>
              <a:t>32</a:t>
            </a:r>
            <a:r>
              <a:rPr lang="lv-LV" b="0" dirty="0">
                <a:solidFill>
                  <a:srgbClr val="414142"/>
                </a:solidFill>
                <a:effectLst/>
                <a:latin typeface="Arial" panose="020B0604020202020204" pitchFamily="34" charset="0"/>
              </a:rPr>
              <a:t>.</a:t>
            </a:r>
            <a:r>
              <a:rPr lang="lv-LV" sz="2600" b="0" dirty="0">
                <a:solidFill>
                  <a:srgbClr val="414142"/>
                </a:solidFill>
                <a:effectLst/>
                <a:latin typeface="Arial" panose="020B0604020202020204" pitchFamily="34" charset="0"/>
              </a:rPr>
              <a:t> </a:t>
            </a:r>
            <a:r>
              <a:rPr lang="lv-LV" sz="2600" b="1" dirty="0">
                <a:solidFill>
                  <a:srgbClr val="FF0000"/>
                </a:solidFill>
                <a:effectLst/>
                <a:latin typeface="Arial" panose="020B0604020202020204" pitchFamily="34" charset="0"/>
              </a:rPr>
              <a:t>Ne vēlāk kā 8-astoņas nedēļas pirms attiecīgā mācību gada pirmā eksāmena norises dienas izglītojamie vidējās izglītības pakāpē, ja nepieciešams (piemēram, izglītojamais vēlas mainīt iepriekš izvēlētos eksāmenus vai kārtot papildu eksāmenu), veic izmaiņas informācijas sistēmā un apstiprina pieteikumus eksāmeniem, kā arī iepazīstas ar eksāmenu norises kārtību, veicot par to atzīmi informācijas sistēmā. </a:t>
            </a:r>
          </a:p>
          <a:p>
            <a:pPr algn="just"/>
            <a:r>
              <a:rPr lang="lv-LV" sz="2400" b="0" i="0" dirty="0">
                <a:solidFill>
                  <a:srgbClr val="414142"/>
                </a:solidFill>
                <a:effectLst/>
                <a:cs typeface="Times New Roman" panose="02020603050405020304" pitchFamily="18" charset="0"/>
              </a:rPr>
              <a:t>47. Izglītības iestādes vadītājs:</a:t>
            </a:r>
          </a:p>
          <a:p>
            <a:pPr algn="just"/>
            <a:r>
              <a:rPr lang="lv-LV" sz="2400" b="0" i="0" dirty="0">
                <a:solidFill>
                  <a:srgbClr val="414142"/>
                </a:solidFill>
                <a:effectLst/>
                <a:cs typeface="Times New Roman" panose="02020603050405020304" pitchFamily="18" charset="0"/>
              </a:rPr>
              <a:t>47.2. ne vēlāk kā piecas nedēļas pirms eksāmena norises dienas informācijas sistēmā pārbauda eksāmenam pieteikto izglītojamo sarakstu (turpmāk – izglītojamo kodu saraksts) un, ja nepieciešams, aktualizē izglītojamo kodu sarakstu.</a:t>
            </a:r>
          </a:p>
          <a:p>
            <a:pPr marL="0" indent="0">
              <a:buNone/>
            </a:pPr>
            <a:endParaRPr lang="lv-LV" sz="2400" b="1" i="1" dirty="0">
              <a:solidFill>
                <a:srgbClr val="00B050"/>
              </a:solidFill>
              <a:cs typeface="Times New Roman" panose="02020603050405020304" pitchFamily="18" charset="0"/>
            </a:endParaRPr>
          </a:p>
          <a:p>
            <a:endParaRPr lang="lv-LV" sz="2600" b="1" dirty="0">
              <a:solidFill>
                <a:srgbClr val="FF0000"/>
              </a:solidFill>
              <a:effectLst/>
              <a:latin typeface="Arial" panose="020B0604020202020204" pitchFamily="34" charset="0"/>
            </a:endParaRPr>
          </a:p>
          <a:p>
            <a:endParaRPr lang="lv-LV" sz="2600" b="1" i="1" dirty="0">
              <a:solidFill>
                <a:srgbClr val="FF0000"/>
              </a:solidFill>
              <a:latin typeface="RobustaTLPro-Regular"/>
            </a:endParaRPr>
          </a:p>
          <a:p>
            <a:pPr marL="0" indent="0">
              <a:buNone/>
            </a:pPr>
            <a:endParaRPr lang="lv-LV" sz="2800" i="1" dirty="0">
              <a:solidFill>
                <a:srgbClr val="212529"/>
              </a:solidFill>
              <a:latin typeface="RobustaTLPro-Regular"/>
            </a:endParaRPr>
          </a:p>
        </p:txBody>
      </p:sp>
      <p:sp>
        <p:nvSpPr>
          <p:cNvPr id="4" name="Slide Number Placeholder 3">
            <a:extLst>
              <a:ext uri="{FF2B5EF4-FFF2-40B4-BE49-F238E27FC236}">
                <a16:creationId xmlns:a16="http://schemas.microsoft.com/office/drawing/2014/main" id="{ED870415-C229-7640-484F-5D2E35010711}"/>
              </a:ext>
            </a:extLst>
          </p:cNvPr>
          <p:cNvSpPr>
            <a:spLocks noGrp="1"/>
          </p:cNvSpPr>
          <p:nvPr>
            <p:ph type="sldNum" sz="quarter" idx="12"/>
          </p:nvPr>
        </p:nvSpPr>
        <p:spPr/>
        <p:txBody>
          <a:bodyPr/>
          <a:lstStyle/>
          <a:p>
            <a:fld id="{670E81DC-A25E-4D0A-B700-64934C5AE172}" type="slidenum">
              <a:rPr lang="lv-LV" smtClean="0"/>
              <a:t>2</a:t>
            </a:fld>
            <a:endParaRPr lang="lv-LV"/>
          </a:p>
        </p:txBody>
      </p:sp>
    </p:spTree>
    <p:extLst>
      <p:ext uri="{BB962C8B-B14F-4D97-AF65-F5344CB8AC3E}">
        <p14:creationId xmlns:p14="http://schemas.microsoft.com/office/powerpoint/2010/main" val="474568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054D6-E2B8-A57D-325B-B2A9E80187EB}"/>
              </a:ext>
            </a:extLst>
          </p:cNvPr>
          <p:cNvSpPr>
            <a:spLocks noGrp="1"/>
          </p:cNvSpPr>
          <p:nvPr>
            <p:ph type="title"/>
          </p:nvPr>
        </p:nvSpPr>
        <p:spPr>
          <a:xfrm>
            <a:off x="145774" y="365125"/>
            <a:ext cx="11608904" cy="1325563"/>
          </a:xfrm>
        </p:spPr>
        <p:txBody>
          <a:bodyPr>
            <a:normAutofit fontScale="90000"/>
          </a:bodyPr>
          <a:lstStyle/>
          <a:p>
            <a:pPr marL="0" marR="0" lvl="0" indent="0" algn="l" defTabSz="914400" rtl="0" eaLnBrk="1" fontAlgn="auto" latinLnBrk="0" hangingPunct="1">
              <a:lnSpc>
                <a:spcPct val="107000"/>
              </a:lnSpc>
              <a:spcBef>
                <a:spcPts val="0"/>
              </a:spcBef>
              <a:spcAft>
                <a:spcPts val="800"/>
              </a:spcAft>
              <a:buClrTx/>
              <a:buSzTx/>
              <a:buFontTx/>
              <a:buNone/>
              <a:tabLst/>
              <a:defRPr/>
            </a:pPr>
            <a:br>
              <a:rPr lang="lv-LV" sz="2800" b="1" dirty="0">
                <a:solidFill>
                  <a:srgbClr val="000000"/>
                </a:solidFill>
                <a:effectLst/>
                <a:latin typeface="+mn-lt"/>
                <a:ea typeface="Times New Roman" panose="02020603050405020304" pitchFamily="18" charset="0"/>
              </a:rPr>
            </a:br>
            <a:r>
              <a:rPr lang="lv-LV" sz="2800" b="1" dirty="0">
                <a:solidFill>
                  <a:srgbClr val="000000"/>
                </a:solidFill>
                <a:effectLst/>
                <a:latin typeface="+mn-lt"/>
                <a:ea typeface="Times New Roman" panose="02020603050405020304" pitchFamily="18" charset="0"/>
              </a:rPr>
              <a:t>3</a:t>
            </a:r>
            <a:br>
              <a:rPr lang="lv-LV" sz="2800" b="1" dirty="0">
                <a:solidFill>
                  <a:srgbClr val="000000"/>
                </a:solidFill>
                <a:effectLst/>
                <a:latin typeface="+mn-lt"/>
                <a:ea typeface="Times New Roman" panose="02020603050405020304" pitchFamily="18" charset="0"/>
              </a:rPr>
            </a:br>
            <a:br>
              <a:rPr lang="lv-LV" sz="2800" b="1" dirty="0">
                <a:solidFill>
                  <a:srgbClr val="000000"/>
                </a:solidFill>
                <a:effectLst/>
                <a:latin typeface="+mn-lt"/>
                <a:ea typeface="Times New Roman" panose="02020603050405020304" pitchFamily="18" charset="0"/>
              </a:rPr>
            </a:br>
            <a:br>
              <a:rPr lang="lv-LV" sz="2800" b="1" dirty="0">
                <a:solidFill>
                  <a:srgbClr val="000000"/>
                </a:solidFill>
                <a:effectLst/>
                <a:latin typeface="+mn-lt"/>
                <a:ea typeface="Times New Roman" panose="02020603050405020304" pitchFamily="18" charset="0"/>
              </a:rPr>
            </a:br>
            <a:r>
              <a:rPr lang="lv-LV" sz="2800" b="1" dirty="0">
                <a:solidFill>
                  <a:srgbClr val="000000"/>
                </a:solidFill>
                <a:effectLst/>
                <a:latin typeface="+mn-lt"/>
                <a:ea typeface="Times New Roman" panose="02020603050405020304" pitchFamily="18" charset="0"/>
              </a:rPr>
              <a:t>3.Valsts pārbaudes darbi par vispārējās vidējās izglītība ieguvi 12.a  klase –AL</a:t>
            </a:r>
            <a:br>
              <a:rPr lang="lv-LV" sz="2800" b="1" dirty="0">
                <a:solidFill>
                  <a:srgbClr val="000000"/>
                </a:solidFill>
                <a:effectLst/>
                <a:latin typeface="+mn-lt"/>
                <a:ea typeface="Times New Roman" panose="02020603050405020304" pitchFamily="18" charset="0"/>
              </a:rPr>
            </a:br>
            <a:r>
              <a:rPr lang="lv-LV" sz="1800" b="1" dirty="0">
                <a:solidFill>
                  <a:srgbClr val="000000"/>
                </a:solidFill>
                <a:effectLst/>
                <a:latin typeface="+mn-lt"/>
                <a:ea typeface="Times New Roman" panose="02020603050405020304" pitchFamily="18" charset="0"/>
              </a:rPr>
              <a:t>Projekta darbs- </a:t>
            </a:r>
            <a:r>
              <a:rPr lang="lv-LV" sz="1800" b="1" dirty="0">
                <a:solidFill>
                  <a:srgbClr val="000000"/>
                </a:solidFill>
                <a:latin typeface="+mn-lt"/>
                <a:ea typeface="Times New Roman" panose="02020603050405020304" pitchFamily="18" charset="0"/>
              </a:rPr>
              <a:t> </a:t>
            </a:r>
            <a:r>
              <a:rPr lang="lv-LV" sz="1800" b="1" dirty="0">
                <a:solidFill>
                  <a:srgbClr val="000000"/>
                </a:solidFill>
                <a:effectLst/>
                <a:latin typeface="+mn-lt"/>
                <a:ea typeface="Times New Roman" panose="02020603050405020304" pitchFamily="18" charset="0"/>
                <a:hlinkClick r:id="rId2"/>
              </a:rPr>
              <a:t>https://docs.google.com/spreadsheets/d/1yyubu4QrKn6pz-jMdPE30KZFJeJjMsfXoguhXcvsDAM/edit?usp=sharing</a:t>
            </a:r>
            <a:br>
              <a:rPr lang="lv-LV" sz="2000" b="1" dirty="0">
                <a:solidFill>
                  <a:srgbClr val="000000"/>
                </a:solidFill>
                <a:effectLst/>
                <a:latin typeface="+mn-lt"/>
                <a:ea typeface="Times New Roman" panose="02020603050405020304" pitchFamily="18" charset="0"/>
              </a:rPr>
            </a:br>
            <a:r>
              <a:rPr kumimoji="0" lang="lv-LV" sz="2700" b="1"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t>Monitoringa darbs</a:t>
            </a:r>
            <a:r>
              <a:rPr kumimoji="0" lang="lv-LV" sz="27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t>   - pēc izvēles -</a:t>
            </a:r>
            <a:r>
              <a:rPr kumimoji="0" lang="lv-LV" sz="2700" b="0" i="0" u="none" strike="noStrike" kern="1200" cap="none" spc="0" normalizeH="0" baseline="0" noProof="0" dirty="0">
                <a:ln>
                  <a:noFill/>
                </a:ln>
                <a:solidFill>
                  <a:srgbClr val="0070C0"/>
                </a:solidFill>
                <a:effectLst/>
                <a:uLnTx/>
                <a:uFillTx/>
                <a:latin typeface="Calibri" panose="020F0502020204030204"/>
                <a:ea typeface="Times New Roman" panose="02020603050405020304" pitchFamily="18" charset="0"/>
                <a:cs typeface="+mn-cs"/>
              </a:rPr>
              <a:t>Fizika, Ķīmija</a:t>
            </a:r>
            <a:r>
              <a:rPr kumimoji="0" lang="lv-LV" sz="2700" b="1" i="0" u="none" strike="noStrike" kern="1200" cap="none" spc="0" normalizeH="0" baseline="0" noProof="0" dirty="0">
                <a:ln>
                  <a:noFill/>
                </a:ln>
                <a:solidFill>
                  <a:srgbClr val="0070C0"/>
                </a:solidFill>
                <a:effectLst/>
                <a:uLnTx/>
                <a:uFillTx/>
                <a:latin typeface="Calibri" panose="020F0502020204030204"/>
                <a:ea typeface="Times New Roman" panose="02020603050405020304" pitchFamily="18" charset="0"/>
                <a:cs typeface="+mn-cs"/>
              </a:rPr>
              <a:t>, Bioloģija </a:t>
            </a:r>
            <a:br>
              <a:rPr kumimoji="0" lang="lv-LV" sz="2700" b="1" i="0" u="none" strike="noStrike" kern="1200" cap="none" spc="0" normalizeH="0" baseline="0" noProof="0" dirty="0">
                <a:ln>
                  <a:noFill/>
                </a:ln>
                <a:solidFill>
                  <a:srgbClr val="0070C0"/>
                </a:solidFill>
                <a:effectLst/>
                <a:uLnTx/>
                <a:uFillTx/>
                <a:latin typeface="Calibri" panose="020F0502020204030204"/>
                <a:ea typeface="Times New Roman" panose="02020603050405020304" pitchFamily="18" charset="0"/>
                <a:cs typeface="+mn-cs"/>
              </a:rPr>
            </a:br>
            <a:br>
              <a:rPr kumimoji="0" lang="lv-LV" sz="2700" b="1" i="0" u="none" strike="noStrike" kern="1200" cap="none" spc="0" normalizeH="0" baseline="0" noProof="0" dirty="0">
                <a:ln>
                  <a:noFill/>
                </a:ln>
                <a:solidFill>
                  <a:srgbClr val="0070C0"/>
                </a:solidFill>
                <a:effectLst/>
                <a:uLnTx/>
                <a:uFillTx/>
                <a:latin typeface="Calibri" panose="020F0502020204030204"/>
                <a:ea typeface="Times New Roman" panose="02020603050405020304" pitchFamily="18" charset="0"/>
                <a:cs typeface="+mn-cs"/>
              </a:rPr>
            </a:br>
            <a:br>
              <a:rPr kumimoji="0" lang="lv-LV" sz="1800" b="1" i="0" u="none" strike="noStrike" kern="1200" cap="none" spc="0" normalizeH="0" baseline="0" noProof="0" dirty="0">
                <a:ln>
                  <a:noFill/>
                </a:ln>
                <a:solidFill>
                  <a:srgbClr val="0070C0"/>
                </a:solidFill>
                <a:effectLst/>
                <a:uLnTx/>
                <a:uFillTx/>
                <a:latin typeface="Calibri" panose="020F0502020204030204"/>
                <a:ea typeface="Times New Roman" panose="02020603050405020304" pitchFamily="18" charset="0"/>
                <a:cs typeface="+mn-cs"/>
                <a:hlinkClick r:id="rId3"/>
              </a:rPr>
            </a:br>
            <a:br>
              <a:rPr kumimoji="0" lang="lv-LV" sz="1800" b="1" i="0" u="none" strike="noStrike" kern="1200" cap="none" spc="0" normalizeH="0" baseline="0" noProof="0" dirty="0">
                <a:ln>
                  <a:noFill/>
                </a:ln>
                <a:solidFill>
                  <a:srgbClr val="0070C0"/>
                </a:solidFill>
                <a:effectLst/>
                <a:uLnTx/>
                <a:uFillTx/>
                <a:latin typeface="Calibri" panose="020F0502020204030204"/>
                <a:ea typeface="Times New Roman" panose="02020603050405020304" pitchFamily="18" charset="0"/>
                <a:cs typeface="+mn-cs"/>
                <a:hlinkClick r:id="rId3"/>
              </a:rPr>
            </a:br>
            <a:br>
              <a:rPr kumimoji="0" lang="lv-LV" sz="2700" b="1"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br>
            <a:endParaRPr lang="lv-LV" sz="2700" dirty="0"/>
          </a:p>
        </p:txBody>
      </p:sp>
      <p:graphicFrame>
        <p:nvGraphicFramePr>
          <p:cNvPr id="5" name="Content Placeholder 4">
            <a:extLst>
              <a:ext uri="{FF2B5EF4-FFF2-40B4-BE49-F238E27FC236}">
                <a16:creationId xmlns:a16="http://schemas.microsoft.com/office/drawing/2014/main" id="{21847135-46EA-A26D-A728-C80465B9B29D}"/>
              </a:ext>
            </a:extLst>
          </p:cNvPr>
          <p:cNvGraphicFramePr>
            <a:graphicFrameLocks noGrp="1"/>
          </p:cNvGraphicFramePr>
          <p:nvPr>
            <p:ph idx="1"/>
          </p:nvPr>
        </p:nvGraphicFramePr>
        <p:xfrm>
          <a:off x="291548" y="2133601"/>
          <a:ext cx="11463130" cy="2597468"/>
        </p:xfrm>
        <a:graphic>
          <a:graphicData uri="http://schemas.openxmlformats.org/drawingml/2006/table">
            <a:tbl>
              <a:tblPr bandRow="1"/>
              <a:tblGrid>
                <a:gridCol w="1486170">
                  <a:extLst>
                    <a:ext uri="{9D8B030D-6E8A-4147-A177-3AD203B41FA5}">
                      <a16:colId xmlns:a16="http://schemas.microsoft.com/office/drawing/2014/main" val="2755526256"/>
                    </a:ext>
                  </a:extLst>
                </a:gridCol>
                <a:gridCol w="4369899">
                  <a:extLst>
                    <a:ext uri="{9D8B030D-6E8A-4147-A177-3AD203B41FA5}">
                      <a16:colId xmlns:a16="http://schemas.microsoft.com/office/drawing/2014/main" val="1551490284"/>
                    </a:ext>
                  </a:extLst>
                </a:gridCol>
                <a:gridCol w="1940630">
                  <a:extLst>
                    <a:ext uri="{9D8B030D-6E8A-4147-A177-3AD203B41FA5}">
                      <a16:colId xmlns:a16="http://schemas.microsoft.com/office/drawing/2014/main" val="2353831599"/>
                    </a:ext>
                  </a:extLst>
                </a:gridCol>
                <a:gridCol w="1906450">
                  <a:extLst>
                    <a:ext uri="{9D8B030D-6E8A-4147-A177-3AD203B41FA5}">
                      <a16:colId xmlns:a16="http://schemas.microsoft.com/office/drawing/2014/main" val="534226704"/>
                    </a:ext>
                  </a:extLst>
                </a:gridCol>
                <a:gridCol w="1759981">
                  <a:extLst>
                    <a:ext uri="{9D8B030D-6E8A-4147-A177-3AD203B41FA5}">
                      <a16:colId xmlns:a16="http://schemas.microsoft.com/office/drawing/2014/main" val="359374762"/>
                    </a:ext>
                  </a:extLst>
                </a:gridCol>
              </a:tblGrid>
              <a:tr h="422675">
                <a:tc>
                  <a:txBody>
                    <a:bodyPr/>
                    <a:lstStyle/>
                    <a:p>
                      <a:pPr>
                        <a:lnSpc>
                          <a:spcPct val="107000"/>
                        </a:lnSpc>
                        <a:spcAft>
                          <a:spcPts val="800"/>
                        </a:spcAft>
                      </a:pPr>
                      <a:r>
                        <a:rPr lang="lv-LV" sz="2200" b="1">
                          <a:solidFill>
                            <a:srgbClr val="000000"/>
                          </a:solidFill>
                          <a:effectLst/>
                          <a:latin typeface="+mn-lt"/>
                          <a:ea typeface="Times New Roman" panose="02020603050405020304" pitchFamily="18" charset="0"/>
                        </a:rPr>
                        <a:t>12.a klase</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a:solidFill>
                            <a:srgbClr val="000000"/>
                          </a:solidFill>
                          <a:effectLst/>
                          <a:latin typeface="+mn-lt"/>
                          <a:ea typeface="Times New Roman" panose="02020603050405020304" pitchFamily="18" charset="0"/>
                        </a:rPr>
                        <a:t>Valsts pārbaudes darbi</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a:solidFill>
                            <a:srgbClr val="000000"/>
                          </a:solidFill>
                          <a:effectLst/>
                          <a:latin typeface="+mn-lt"/>
                          <a:ea typeface="Times New Roman" panose="02020603050405020304" pitchFamily="18" charset="0"/>
                        </a:rPr>
                        <a:t>Norises laiks</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a:solidFill>
                            <a:srgbClr val="000000"/>
                          </a:solidFill>
                          <a:effectLst/>
                          <a:latin typeface="+mn-lt"/>
                          <a:ea typeface="Times New Roman" panose="02020603050405020304" pitchFamily="18" charset="0"/>
                        </a:rPr>
                        <a:t>Norises laiks</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a:solidFill>
                            <a:srgbClr val="000000"/>
                          </a:solidFill>
                          <a:effectLst/>
                          <a:latin typeface="+mn-lt"/>
                          <a:ea typeface="Times New Roman" panose="02020603050405020304" pitchFamily="18" charset="0"/>
                        </a:rPr>
                        <a:t>Norises laiks</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2773675"/>
                  </a:ext>
                </a:extLst>
              </a:tr>
              <a:tr h="1604907">
                <a:tc>
                  <a:txBody>
                    <a:bodyPr/>
                    <a:lstStyle/>
                    <a:p>
                      <a:pPr>
                        <a:lnSpc>
                          <a:spcPct val="107000"/>
                        </a:lnSpc>
                        <a:spcAft>
                          <a:spcPts val="800"/>
                        </a:spcAft>
                      </a:pPr>
                      <a:r>
                        <a:rPr lang="lv-LV" sz="1800" b="1" dirty="0">
                          <a:solidFill>
                            <a:srgbClr val="000000"/>
                          </a:solidFill>
                          <a:effectLst/>
                          <a:latin typeface="+mn-lt"/>
                          <a:ea typeface="Times New Roman" panose="02020603050405020304" pitchFamily="18" charset="0"/>
                        </a:rPr>
                        <a:t>2023./2024.</a:t>
                      </a:r>
                      <a:endParaRPr lang="lv-LV" sz="1800" dirty="0">
                        <a:effectLst/>
                        <a:latin typeface="+mn-lt"/>
                        <a:ea typeface="Calibri" panose="020F0502020204030204" pitchFamily="34" charset="0"/>
                      </a:endParaRPr>
                    </a:p>
                    <a:p>
                      <a:pPr>
                        <a:lnSpc>
                          <a:spcPct val="107000"/>
                        </a:lnSpc>
                        <a:spcAft>
                          <a:spcPts val="800"/>
                        </a:spcAft>
                      </a:pPr>
                      <a:r>
                        <a:rPr lang="lv-LV" sz="1800" b="1" dirty="0">
                          <a:solidFill>
                            <a:srgbClr val="000000"/>
                          </a:solidFill>
                          <a:effectLst/>
                          <a:latin typeface="+mn-lt"/>
                          <a:ea typeface="Times New Roman" panose="02020603050405020304" pitchFamily="18" charset="0"/>
                        </a:rPr>
                        <a:t>māc. g</a:t>
                      </a:r>
                      <a:r>
                        <a:rPr lang="lv-LV" sz="2200" b="1"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dirty="0">
                          <a:solidFill>
                            <a:srgbClr val="000000"/>
                          </a:solidFill>
                          <a:effectLst/>
                          <a:latin typeface="+mn-lt"/>
                          <a:ea typeface="Times New Roman" panose="02020603050405020304" pitchFamily="18" charset="0"/>
                        </a:rPr>
                        <a:t>Monitoringa darbs</a:t>
                      </a:r>
                      <a:r>
                        <a:rPr lang="lv-LV" sz="2200" dirty="0">
                          <a:solidFill>
                            <a:srgbClr val="000000"/>
                          </a:solidFill>
                          <a:effectLst/>
                          <a:latin typeface="+mn-lt"/>
                          <a:ea typeface="Times New Roman" panose="02020603050405020304" pitchFamily="18" charset="0"/>
                        </a:rPr>
                        <a:t> -Rakstiski</a:t>
                      </a:r>
                    </a:p>
                    <a:p>
                      <a:pPr>
                        <a:lnSpc>
                          <a:spcPct val="107000"/>
                        </a:lnSpc>
                        <a:spcAft>
                          <a:spcPts val="800"/>
                        </a:spcAft>
                      </a:pPr>
                      <a:r>
                        <a:rPr lang="lv-LV" sz="2200" dirty="0">
                          <a:solidFill>
                            <a:srgbClr val="000000"/>
                          </a:solidFill>
                          <a:effectLst/>
                          <a:latin typeface="+mn-lt"/>
                          <a:ea typeface="Times New Roman" panose="02020603050405020304" pitchFamily="18" charset="0"/>
                        </a:rPr>
                        <a:t>(Fizika, Ķīmija</a:t>
                      </a:r>
                      <a:r>
                        <a:rPr lang="lv-LV" sz="2200" b="1" dirty="0">
                          <a:solidFill>
                            <a:srgbClr val="000000"/>
                          </a:solidFill>
                          <a:effectLst/>
                          <a:latin typeface="+mn-lt"/>
                          <a:ea typeface="Times New Roman" panose="02020603050405020304" pitchFamily="18" charset="0"/>
                        </a:rPr>
                        <a:t>, </a:t>
                      </a:r>
                      <a:r>
                        <a:rPr lang="lv-LV" sz="2200" dirty="0">
                          <a:solidFill>
                            <a:srgbClr val="000000"/>
                          </a:solidFill>
                          <a:effectLst/>
                          <a:latin typeface="+mn-lt"/>
                          <a:ea typeface="Times New Roman" panose="02020603050405020304" pitchFamily="18" charset="0"/>
                        </a:rPr>
                        <a:t>Bioloģija)</a:t>
                      </a:r>
                      <a:r>
                        <a:rPr lang="lv-LV" sz="2200" b="1" dirty="0">
                          <a:solidFill>
                            <a:srgbClr val="000000"/>
                          </a:solidFill>
                          <a:effectLst/>
                          <a:latin typeface="+mn-lt"/>
                          <a:ea typeface="Times New Roman" panose="02020603050405020304" pitchFamily="18" charset="0"/>
                        </a:rPr>
                        <a:t> – </a:t>
                      </a:r>
                    </a:p>
                    <a:p>
                      <a:pPr>
                        <a:lnSpc>
                          <a:spcPct val="107000"/>
                        </a:lnSpc>
                        <a:spcAft>
                          <a:spcPts val="800"/>
                        </a:spcAft>
                      </a:pPr>
                      <a:r>
                        <a:rPr lang="lv-LV" sz="2200" b="1" dirty="0">
                          <a:solidFill>
                            <a:srgbClr val="000000"/>
                          </a:solidFill>
                          <a:effectLst/>
                          <a:latin typeface="+mn-lt"/>
                          <a:ea typeface="Times New Roman" panose="02020603050405020304" pitchFamily="18" charset="0"/>
                        </a:rPr>
                        <a:t>BIOLOĢIJAI Optimālajā mācību satura apguves līmenī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i="1" dirty="0">
                          <a:solidFill>
                            <a:srgbClr val="000000"/>
                          </a:solidFill>
                          <a:effectLst/>
                          <a:latin typeface="+mn-lt"/>
                          <a:ea typeface="Times New Roman" panose="02020603050405020304" pitchFamily="18" charset="0"/>
                        </a:rPr>
                        <a:t>Rakstisk</a:t>
                      </a:r>
                      <a:r>
                        <a:rPr lang="lv-LV" sz="2200" dirty="0">
                          <a:solidFill>
                            <a:srgbClr val="000000"/>
                          </a:solidFill>
                          <a:effectLst/>
                          <a:latin typeface="+mn-lt"/>
                          <a:ea typeface="Times New Roman" panose="02020603050405020304" pitchFamily="18" charset="0"/>
                        </a:rPr>
                        <a:t>i</a:t>
                      </a:r>
                      <a:endParaRPr lang="lv-LV" sz="2200" dirty="0">
                        <a:effectLst/>
                        <a:latin typeface="+mn-lt"/>
                        <a:ea typeface="Calibri" panose="020F0502020204030204" pitchFamily="34" charset="0"/>
                      </a:endParaRPr>
                    </a:p>
                    <a:p>
                      <a:pPr>
                        <a:lnSpc>
                          <a:spcPct val="107000"/>
                        </a:lnSpc>
                        <a:spcAft>
                          <a:spcPts val="800"/>
                        </a:spcAft>
                      </a:pPr>
                      <a:r>
                        <a:rPr lang="lv-LV" sz="2200" b="1" dirty="0">
                          <a:solidFill>
                            <a:srgbClr val="000000"/>
                          </a:solidFill>
                          <a:effectLst/>
                          <a:latin typeface="+mn-lt"/>
                          <a:ea typeface="Times New Roman" panose="02020603050405020304" pitchFamily="18" charset="0"/>
                        </a:rPr>
                        <a:t>BIOLOĢIJA OL</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FIZIKA OL</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Ķīmija OL</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4203337"/>
                  </a:ext>
                </a:extLst>
              </a:tr>
              <a:tr h="552368">
                <a:tc>
                  <a:txBody>
                    <a:bodyPr/>
                    <a:lstStyle/>
                    <a:p>
                      <a:pPr marL="485775">
                        <a:lnSpc>
                          <a:spcPct val="107000"/>
                        </a:lnSpc>
                        <a:spcAft>
                          <a:spcPts val="800"/>
                        </a:spcAft>
                      </a:pPr>
                      <a:r>
                        <a:rPr lang="lv-LV" sz="2200" b="1"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spcAft>
                          <a:spcPts val="800"/>
                        </a:spcAft>
                        <a:buFont typeface="Arial" panose="020B0604020202020204" pitchFamily="34" charset="0"/>
                        <a:buChar char="●"/>
                      </a:pPr>
                      <a:r>
                        <a:rPr lang="lv-LV" sz="2200" b="1" dirty="0">
                          <a:solidFill>
                            <a:srgbClr val="000000"/>
                          </a:solidFill>
                          <a:effectLst/>
                          <a:latin typeface="+mn-lt"/>
                          <a:ea typeface="Times New Roman" panose="02020603050405020304" pitchFamily="18" charset="0"/>
                          <a:cs typeface="Noto Sans Symbols"/>
                        </a:rPr>
                        <a:t>Bioloģija I</a:t>
                      </a:r>
                      <a:endParaRPr lang="lv-LV" sz="2200" dirty="0">
                        <a:effectLst/>
                        <a:latin typeface="+mn-lt"/>
                        <a:ea typeface="Noto Sans Symbols"/>
                        <a:cs typeface="Noto Sans Symbol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a:solidFill>
                            <a:srgbClr val="000000"/>
                          </a:solidFill>
                          <a:effectLst/>
                          <a:latin typeface="+mn-lt"/>
                          <a:ea typeface="Times New Roman" panose="02020603050405020304" pitchFamily="18" charset="0"/>
                        </a:rPr>
                        <a:t> 24.04.2024.</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r>
                        <a:rPr lang="lv-LV" sz="2200" b="1" dirty="0">
                          <a:solidFill>
                            <a:srgbClr val="FF0000"/>
                          </a:solidFill>
                          <a:effectLst/>
                          <a:latin typeface="+mn-lt"/>
                          <a:ea typeface="Times New Roman" panose="02020603050405020304" pitchFamily="18" charset="0"/>
                        </a:rPr>
                        <a:t>24.04.2024.</a:t>
                      </a:r>
                      <a:endParaRPr lang="lv-LV" sz="2200" b="1"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r>
                        <a:rPr kumimoji="0" lang="lv-LV" sz="2200" b="0" i="0" u="none" strike="noStrike" kern="1200" cap="none" spc="0" normalizeH="0" baseline="0" noProof="0" dirty="0">
                          <a:ln>
                            <a:noFill/>
                          </a:ln>
                          <a:solidFill>
                            <a:srgbClr val="FF0000"/>
                          </a:solidFill>
                          <a:effectLst/>
                          <a:uLnTx/>
                          <a:uFillTx/>
                          <a:latin typeface="+mn-lt"/>
                          <a:ea typeface="Times New Roman" panose="02020603050405020304" pitchFamily="18" charset="0"/>
                          <a:cs typeface="+mn-cs"/>
                        </a:rPr>
                        <a:t>24.04.2024.</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786493"/>
                  </a:ext>
                </a:extLst>
              </a:tr>
            </a:tbl>
          </a:graphicData>
        </a:graphic>
      </p:graphicFrame>
      <p:sp>
        <p:nvSpPr>
          <p:cNvPr id="4" name="Slide Number Placeholder 3">
            <a:extLst>
              <a:ext uri="{FF2B5EF4-FFF2-40B4-BE49-F238E27FC236}">
                <a16:creationId xmlns:a16="http://schemas.microsoft.com/office/drawing/2014/main" id="{7751C637-72A8-D9C7-8C40-C5FF3D60695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E81DC-A25E-4D0A-B700-64934C5AE172}"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1783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290-C7DA-DCEA-D3B3-99A646A3D73C}"/>
              </a:ext>
            </a:extLst>
          </p:cNvPr>
          <p:cNvSpPr>
            <a:spLocks noGrp="1"/>
          </p:cNvSpPr>
          <p:nvPr>
            <p:ph type="title"/>
          </p:nvPr>
        </p:nvSpPr>
        <p:spPr>
          <a:xfrm>
            <a:off x="251791" y="136526"/>
            <a:ext cx="11781183" cy="1029666"/>
          </a:xfrm>
        </p:spPr>
        <p:txBody>
          <a:bodyPr>
            <a:normAutofit fontScale="90000"/>
          </a:bodyPr>
          <a:lstStyle/>
          <a:p>
            <a:pPr algn="ctr"/>
            <a:br>
              <a:rPr lang="lv-LV" sz="2800" b="1" dirty="0">
                <a:solidFill>
                  <a:srgbClr val="000000"/>
                </a:solidFill>
                <a:effectLst/>
                <a:latin typeface="+mn-lt"/>
                <a:ea typeface="Times New Roman" panose="02020603050405020304" pitchFamily="18" charset="0"/>
              </a:rPr>
            </a:br>
            <a:r>
              <a:rPr lang="lv-LV" sz="2800" b="1" dirty="0">
                <a:solidFill>
                  <a:srgbClr val="000000"/>
                </a:solidFill>
                <a:effectLst/>
                <a:latin typeface="+mn-lt"/>
                <a:ea typeface="Times New Roman" panose="02020603050405020304" pitchFamily="18" charset="0"/>
              </a:rPr>
              <a:t>3.Valsts pārbaudes darbi par vispārējās vidējās izglītība ieguvi 12.a  klase –AL</a:t>
            </a:r>
            <a:r>
              <a:rPr lang="lv-LV" sz="1800" b="1" dirty="0">
                <a:solidFill>
                  <a:srgbClr val="000000"/>
                </a:solidFill>
                <a:effectLst/>
                <a:latin typeface="Times New Roman" panose="02020603050405020304" pitchFamily="18" charset="0"/>
                <a:ea typeface="Times New Roman" panose="02020603050405020304" pitchFamily="18" charset="0"/>
              </a:rPr>
              <a:t> </a:t>
            </a:r>
            <a:br>
              <a:rPr lang="lv-LV" sz="1800" b="1" dirty="0">
                <a:solidFill>
                  <a:srgbClr val="000000"/>
                </a:solidFill>
                <a:effectLst/>
                <a:latin typeface="Times New Roman" panose="02020603050405020304" pitchFamily="18" charset="0"/>
                <a:ea typeface="Times New Roman" panose="02020603050405020304" pitchFamily="18" charset="0"/>
              </a:rPr>
            </a:br>
            <a:r>
              <a:rPr lang="lv-LV" sz="1800" b="1" i="1" dirty="0">
                <a:solidFill>
                  <a:srgbClr val="0070C0"/>
                </a:solidFill>
                <a:effectLst/>
                <a:latin typeface="Times New Roman" panose="02020603050405020304" pitchFamily="18" charset="0"/>
                <a:ea typeface="Times New Roman" panose="02020603050405020304" pitchFamily="18" charset="0"/>
              </a:rPr>
              <a:t>Valsts pārbaudes darbs ir nokārtots, ja sasniegti 15% </a:t>
            </a:r>
            <a:r>
              <a:rPr lang="lv-LV" sz="1800" i="1" dirty="0">
                <a:solidFill>
                  <a:srgbClr val="0070C0"/>
                </a:solidFill>
                <a:effectLst/>
                <a:latin typeface="Times New Roman" panose="02020603050405020304" pitchFamily="18" charset="0"/>
                <a:ea typeface="Times New Roman" panose="02020603050405020304" pitchFamily="18" charset="0"/>
              </a:rPr>
              <a:t>attiecībā uz </a:t>
            </a:r>
            <a:r>
              <a:rPr lang="lv-LV" sz="1800" i="1" dirty="0" err="1">
                <a:solidFill>
                  <a:srgbClr val="0070C0"/>
                </a:solidFill>
                <a:effectLst/>
                <a:latin typeface="Times New Roman" panose="02020603050405020304" pitchFamily="18" charset="0"/>
                <a:ea typeface="Times New Roman" panose="02020603050405020304" pitchFamily="18" charset="0"/>
              </a:rPr>
              <a:t>pamatprasmēm</a:t>
            </a:r>
            <a:r>
              <a:rPr lang="lv-LV" sz="1800" i="1" dirty="0">
                <a:solidFill>
                  <a:srgbClr val="0070C0"/>
                </a:solidFill>
                <a:effectLst/>
                <a:latin typeface="Times New Roman" panose="02020603050405020304" pitchFamily="18" charset="0"/>
                <a:ea typeface="Times New Roman" panose="02020603050405020304" pitchFamily="18" charset="0"/>
              </a:rPr>
              <a:t> un </a:t>
            </a:r>
            <a:r>
              <a:rPr lang="lv-LV" sz="1800" i="1" dirty="0" err="1">
                <a:solidFill>
                  <a:srgbClr val="0070C0"/>
                </a:solidFill>
                <a:effectLst/>
                <a:latin typeface="Times New Roman" panose="02020603050405020304" pitchFamily="18" charset="0"/>
                <a:ea typeface="Times New Roman" panose="02020603050405020304" pitchFamily="18" charset="0"/>
              </a:rPr>
              <a:t>pamatzināšanām</a:t>
            </a:r>
            <a:r>
              <a:rPr lang="lv-LV" sz="1800" i="1" dirty="0">
                <a:solidFill>
                  <a:srgbClr val="0070C0"/>
                </a:solidFill>
                <a:effectLst/>
                <a:latin typeface="Times New Roman" panose="02020603050405020304" pitchFamily="18" charset="0"/>
                <a:ea typeface="Times New Roman" panose="02020603050405020304" pitchFamily="18" charset="0"/>
              </a:rPr>
              <a:t>. </a:t>
            </a:r>
            <a:br>
              <a:rPr lang="lv-LV" sz="1800" dirty="0">
                <a:effectLst/>
                <a:latin typeface="Calibri" panose="020F0502020204030204" pitchFamily="34" charset="0"/>
                <a:ea typeface="Calibri" panose="020F0502020204030204" pitchFamily="34" charset="0"/>
              </a:rPr>
            </a:br>
            <a:endParaRPr lang="lv-LV" sz="2800" dirty="0">
              <a:latin typeface="+mn-lt"/>
            </a:endParaRPr>
          </a:p>
        </p:txBody>
      </p:sp>
      <p:graphicFrame>
        <p:nvGraphicFramePr>
          <p:cNvPr id="5" name="Content Placeholder 4">
            <a:extLst>
              <a:ext uri="{FF2B5EF4-FFF2-40B4-BE49-F238E27FC236}">
                <a16:creationId xmlns:a16="http://schemas.microsoft.com/office/drawing/2014/main" id="{BC42B1DB-CFA7-DE6D-3EAC-BB0F2044AA03}"/>
              </a:ext>
            </a:extLst>
          </p:cNvPr>
          <p:cNvGraphicFramePr>
            <a:graphicFrameLocks noGrp="1"/>
          </p:cNvGraphicFramePr>
          <p:nvPr>
            <p:ph idx="1"/>
          </p:nvPr>
        </p:nvGraphicFramePr>
        <p:xfrm>
          <a:off x="251791" y="1166193"/>
          <a:ext cx="11781182" cy="5724575"/>
        </p:xfrm>
        <a:graphic>
          <a:graphicData uri="http://schemas.openxmlformats.org/drawingml/2006/table">
            <a:tbl>
              <a:tblPr bandRow="1"/>
              <a:tblGrid>
                <a:gridCol w="2527342">
                  <a:extLst>
                    <a:ext uri="{9D8B030D-6E8A-4147-A177-3AD203B41FA5}">
                      <a16:colId xmlns:a16="http://schemas.microsoft.com/office/drawing/2014/main" val="2612774968"/>
                    </a:ext>
                  </a:extLst>
                </a:gridCol>
                <a:gridCol w="2718005">
                  <a:extLst>
                    <a:ext uri="{9D8B030D-6E8A-4147-A177-3AD203B41FA5}">
                      <a16:colId xmlns:a16="http://schemas.microsoft.com/office/drawing/2014/main" val="4147751356"/>
                    </a:ext>
                  </a:extLst>
                </a:gridCol>
                <a:gridCol w="1738549">
                  <a:extLst>
                    <a:ext uri="{9D8B030D-6E8A-4147-A177-3AD203B41FA5}">
                      <a16:colId xmlns:a16="http://schemas.microsoft.com/office/drawing/2014/main" val="2323798346"/>
                    </a:ext>
                  </a:extLst>
                </a:gridCol>
                <a:gridCol w="1510748">
                  <a:extLst>
                    <a:ext uri="{9D8B030D-6E8A-4147-A177-3AD203B41FA5}">
                      <a16:colId xmlns:a16="http://schemas.microsoft.com/office/drawing/2014/main" val="1268191080"/>
                    </a:ext>
                  </a:extLst>
                </a:gridCol>
                <a:gridCol w="1872540">
                  <a:extLst>
                    <a:ext uri="{9D8B030D-6E8A-4147-A177-3AD203B41FA5}">
                      <a16:colId xmlns:a16="http://schemas.microsoft.com/office/drawing/2014/main" val="2543088074"/>
                    </a:ext>
                  </a:extLst>
                </a:gridCol>
                <a:gridCol w="1413998">
                  <a:extLst>
                    <a:ext uri="{9D8B030D-6E8A-4147-A177-3AD203B41FA5}">
                      <a16:colId xmlns:a16="http://schemas.microsoft.com/office/drawing/2014/main" val="840205691"/>
                    </a:ext>
                  </a:extLst>
                </a:gridCol>
              </a:tblGrid>
              <a:tr h="338766">
                <a:tc>
                  <a:txBody>
                    <a:bodyPr/>
                    <a:lstStyle/>
                    <a:p>
                      <a:pPr>
                        <a:lnSpc>
                          <a:spcPct val="107000"/>
                        </a:lnSpc>
                        <a:spcAft>
                          <a:spcPts val="800"/>
                        </a:spcAft>
                      </a:pPr>
                      <a:r>
                        <a:rPr lang="lv-LV" sz="2000" b="1" dirty="0">
                          <a:solidFill>
                            <a:srgbClr val="000000"/>
                          </a:solidFill>
                          <a:effectLst/>
                          <a:latin typeface="+mn-lt"/>
                          <a:ea typeface="Times New Roman" panose="02020603050405020304" pitchFamily="18" charset="0"/>
                        </a:rPr>
                        <a:t>12.a klase</a:t>
                      </a:r>
                      <a:endParaRPr lang="lv-LV" sz="20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5">
                  <a:txBody>
                    <a:bodyPr/>
                    <a:lstStyle/>
                    <a:p>
                      <a:pPr>
                        <a:lnSpc>
                          <a:spcPct val="107000"/>
                        </a:lnSpc>
                        <a:spcAft>
                          <a:spcPts val="800"/>
                        </a:spcAft>
                      </a:pPr>
                      <a:r>
                        <a:rPr lang="lv-LV" sz="2200" b="1" dirty="0">
                          <a:solidFill>
                            <a:srgbClr val="000000"/>
                          </a:solidFill>
                          <a:effectLst/>
                          <a:latin typeface="+mn-lt"/>
                          <a:ea typeface="Times New Roman" panose="02020603050405020304" pitchFamily="18" charset="0"/>
                        </a:rPr>
                        <a:t>Centralizētie  eksāmeni  (AL) -augstākajā mācību satura apguves līmenī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lv-LV"/>
                    </a:p>
                  </a:txBody>
                  <a:tcPr/>
                </a:tc>
                <a:tc hMerge="1">
                  <a:txBody>
                    <a:bodyPr/>
                    <a:lstStyle/>
                    <a:p>
                      <a:endParaRPr lang="lv-LV"/>
                    </a:p>
                  </a:txBody>
                  <a:tcPr>
                    <a:lnL w="12700" cap="flat" cmpd="sng" algn="ctr">
                      <a:solidFill>
                        <a:srgbClr val="000000"/>
                      </a:solidFill>
                      <a:prstDash val="solid"/>
                      <a:round/>
                      <a:headEnd type="none" w="med" len="med"/>
                      <a:tailEnd type="none" w="med" len="med"/>
                    </a:lnL>
                  </a:tcPr>
                </a:tc>
                <a:tc hMerge="1">
                  <a:txBody>
                    <a:bodyPr/>
                    <a:lstStyle/>
                    <a:p>
                      <a:endParaRPr lang="lv-LV"/>
                    </a:p>
                  </a:txBody>
                  <a:tcPr>
                    <a:lnL w="12700" cap="flat" cmpd="sng" algn="ctr">
                      <a:solidFill>
                        <a:srgbClr val="000000"/>
                      </a:solidFill>
                      <a:prstDash val="solid"/>
                      <a:round/>
                      <a:headEnd type="none" w="med" len="med"/>
                      <a:tailEnd type="none" w="med" len="med"/>
                    </a:lnL>
                  </a:tcPr>
                </a:tc>
                <a:tc hMerge="1">
                  <a:txBody>
                    <a:bodyPr/>
                    <a:lstStyle/>
                    <a:p>
                      <a:pPr>
                        <a:lnSpc>
                          <a:spcPct val="107000"/>
                        </a:lnSpc>
                        <a:spcAft>
                          <a:spcPts val="800"/>
                        </a:spcAft>
                      </a:pPr>
                      <a:endParaRPr lang="lv-LV" sz="20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79002313"/>
                  </a:ext>
                </a:extLst>
              </a:tr>
              <a:tr h="1148041">
                <a:tc rowSpan="6">
                  <a:txBody>
                    <a:bodyPr/>
                    <a:lstStyle/>
                    <a:p>
                      <a:pPr marL="71755" marR="71755">
                        <a:lnSpc>
                          <a:spcPct val="107000"/>
                        </a:lnSpc>
                        <a:spcAft>
                          <a:spcPts val="800"/>
                        </a:spcAft>
                      </a:pPr>
                      <a:r>
                        <a:rPr lang="lv-LV" sz="2000" b="1" dirty="0">
                          <a:solidFill>
                            <a:srgbClr val="000000"/>
                          </a:solidFill>
                          <a:effectLst/>
                          <a:latin typeface="+mn-lt"/>
                          <a:ea typeface="Times New Roman" panose="02020603050405020304" pitchFamily="18" charset="0"/>
                        </a:rPr>
                        <a:t>(AL) -augstākajā mācību satura apguves            līmenī </a:t>
                      </a:r>
                      <a:endParaRPr lang="lv-LV" sz="20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lvl="0" indent="-342900">
                        <a:lnSpc>
                          <a:spcPct val="107000"/>
                        </a:lnSpc>
                        <a:spcAft>
                          <a:spcPts val="800"/>
                        </a:spcAft>
                        <a:buFont typeface="Arial" panose="020B0604020202020204" pitchFamily="34" charset="0"/>
                        <a:buChar char="●"/>
                      </a:pPr>
                      <a:r>
                        <a:rPr lang="lv-LV" sz="2200" b="1" dirty="0">
                          <a:solidFill>
                            <a:srgbClr val="000000"/>
                          </a:solidFill>
                          <a:effectLst/>
                          <a:latin typeface="+mn-lt"/>
                          <a:ea typeface="Times New Roman" panose="02020603050405020304" pitchFamily="18" charset="0"/>
                          <a:cs typeface="Noto Sans Symbols"/>
                        </a:rPr>
                        <a:t>Latviešu valoda un literatūra II (AL) - Rakstiski</a:t>
                      </a:r>
                      <a:endParaRPr lang="lv-LV" sz="2200" dirty="0">
                        <a:effectLst/>
                        <a:latin typeface="+mn-lt"/>
                        <a:ea typeface="Noto Sans Symbols"/>
                        <a:cs typeface="Noto Sans Symbol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i="1" dirty="0">
                          <a:solidFill>
                            <a:srgbClr val="000000"/>
                          </a:solidFill>
                          <a:effectLst/>
                          <a:latin typeface="+mn-lt"/>
                          <a:ea typeface="Times New Roman" panose="02020603050405020304" pitchFamily="18" charset="0"/>
                        </a:rPr>
                        <a:t>15.05.2024.</a:t>
                      </a:r>
                      <a:endParaRPr lang="lv-LV" sz="2200" dirty="0">
                        <a:effectLst/>
                        <a:latin typeface="+mn-lt"/>
                        <a:ea typeface="Calibri" panose="020F0502020204030204" pitchFamily="34" charset="0"/>
                      </a:endParaRPr>
                    </a:p>
                    <a:p>
                      <a:pPr>
                        <a:lnSpc>
                          <a:spcPct val="107000"/>
                        </a:lnSpc>
                        <a:spcAft>
                          <a:spcPts val="800"/>
                        </a:spcAft>
                      </a:pPr>
                      <a:r>
                        <a:rPr lang="lv-LV" sz="2200" b="1" i="1"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a:solidFill>
                            <a:srgbClr val="000000"/>
                          </a:solidFill>
                          <a:effectLst/>
                          <a:latin typeface="+mn-lt"/>
                          <a:ea typeface="Times New Roman" panose="02020603050405020304" pitchFamily="18" charset="0"/>
                        </a:rPr>
                        <a:t> </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099911"/>
                  </a:ext>
                </a:extLst>
              </a:tr>
              <a:tr h="567058">
                <a:tc vMerge="1">
                  <a:txBody>
                    <a:bodyPr/>
                    <a:lstStyle/>
                    <a:p>
                      <a:endParaRPr lang="lv-LV"/>
                    </a:p>
                  </a:txBody>
                  <a:tcPr/>
                </a:tc>
                <a:tc>
                  <a:txBody>
                    <a:bodyPr/>
                    <a:lstStyle/>
                    <a:p>
                      <a:pPr>
                        <a:lnSpc>
                          <a:spcPct val="107000"/>
                        </a:lnSpc>
                        <a:spcAft>
                          <a:spcPts val="800"/>
                        </a:spcAft>
                      </a:pPr>
                      <a:r>
                        <a:rPr lang="lv-LV" sz="1800" i="1" dirty="0">
                          <a:solidFill>
                            <a:srgbClr val="0070C0"/>
                          </a:solidFill>
                          <a:effectLst/>
                          <a:latin typeface="+mn-lt"/>
                          <a:ea typeface="Times New Roman" panose="02020603050405020304" pitchFamily="18" charset="0"/>
                        </a:rPr>
                        <a:t>Piekļuves mat. </a:t>
                      </a:r>
                      <a:r>
                        <a:rPr lang="lv-LV" sz="1800" i="1" dirty="0" err="1">
                          <a:solidFill>
                            <a:srgbClr val="0070C0"/>
                          </a:solidFill>
                          <a:effectLst/>
                          <a:latin typeface="+mn-lt"/>
                          <a:ea typeface="Times New Roman" panose="02020603050405020304" pitchFamily="18" charset="0"/>
                        </a:rPr>
                        <a:t>ielāde</a:t>
                      </a:r>
                      <a:r>
                        <a:rPr lang="lv-LV" sz="1800" i="1" dirty="0">
                          <a:solidFill>
                            <a:srgbClr val="0070C0"/>
                          </a:solidFill>
                          <a:effectLst/>
                          <a:latin typeface="+mn-lt"/>
                          <a:ea typeface="Times New Roman" panose="02020603050405020304" pitchFamily="18" charset="0"/>
                        </a:rPr>
                        <a:t> 8 </a:t>
                      </a:r>
                      <a:r>
                        <a:rPr lang="lv-LV" sz="1800" i="1" dirty="0" err="1">
                          <a:solidFill>
                            <a:srgbClr val="0070C0"/>
                          </a:solidFill>
                          <a:effectLst/>
                          <a:latin typeface="+mn-lt"/>
                          <a:ea typeface="Times New Roman" panose="02020603050405020304" pitchFamily="18" charset="0"/>
                        </a:rPr>
                        <a:t>ned</a:t>
                      </a:r>
                      <a:r>
                        <a:rPr lang="lv-LV" sz="1800" i="1" dirty="0">
                          <a:solidFill>
                            <a:srgbClr val="0070C0"/>
                          </a:solidFill>
                          <a:effectLst/>
                          <a:latin typeface="+mn-lt"/>
                          <a:ea typeface="Times New Roman" panose="02020603050405020304" pitchFamily="18" charset="0"/>
                        </a:rPr>
                        <a:t>. pirms CE</a:t>
                      </a:r>
                      <a:endParaRPr lang="lv-LV" sz="1800" i="1" dirty="0">
                        <a:solidFill>
                          <a:srgbClr val="0070C0"/>
                        </a:solidFill>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1800" i="1" dirty="0">
                          <a:solidFill>
                            <a:srgbClr val="0070C0"/>
                          </a:solidFill>
                          <a:effectLst/>
                          <a:latin typeface="+mn-lt"/>
                          <a:ea typeface="Times New Roman" panose="02020603050405020304" pitchFamily="18" charset="0"/>
                        </a:rPr>
                        <a:t>Līdz20.03.2024.</a:t>
                      </a:r>
                      <a:endParaRPr lang="lv-LV" sz="1800" i="1" dirty="0">
                        <a:solidFill>
                          <a:srgbClr val="0070C0"/>
                        </a:solidFill>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7757923"/>
                  </a:ext>
                </a:extLst>
              </a:tr>
              <a:tr h="277099">
                <a:tc vMerge="1">
                  <a:txBody>
                    <a:bodyPr/>
                    <a:lstStyle/>
                    <a:p>
                      <a:endParaRPr lang="lv-LV"/>
                    </a:p>
                  </a:txBody>
                  <a:tcPr/>
                </a:tc>
                <a:tc gridSpan="5">
                  <a:txBody>
                    <a:bodyPr/>
                    <a:lstStyle/>
                    <a:p>
                      <a:pPr>
                        <a:lnSpc>
                          <a:spcPct val="107000"/>
                        </a:lnSpc>
                        <a:spcAft>
                          <a:spcPts val="800"/>
                        </a:spcAft>
                      </a:pPr>
                      <a:r>
                        <a:rPr lang="lv-LV" sz="1800" b="1" i="1" dirty="0">
                          <a:effectLst/>
                          <a:latin typeface="+mn-lt"/>
                          <a:ea typeface="Times New Roman" panose="02020603050405020304" pitchFamily="18" charset="0"/>
                        </a:rPr>
                        <a:t> </a:t>
                      </a:r>
                      <a:endParaRPr lang="lv-LV" sz="1800" i="1"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lv-LV"/>
                    </a:p>
                  </a:txBody>
                  <a:tcPr/>
                </a:tc>
                <a:tc hMerge="1">
                  <a:txBody>
                    <a:bodyPr/>
                    <a:lstStyle/>
                    <a:p>
                      <a:endParaRPr lang="lv-LV"/>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lv-LV"/>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a:lnSpc>
                          <a:spcPct val="107000"/>
                        </a:lnSpc>
                        <a:spcAft>
                          <a:spcPts val="800"/>
                        </a:spcAft>
                      </a:pPr>
                      <a:endParaRPr lang="lv-LV" sz="20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753873602"/>
                  </a:ext>
                </a:extLst>
              </a:tr>
              <a:tr h="1502491">
                <a:tc vMerge="1">
                  <a:txBody>
                    <a:bodyPr/>
                    <a:lstStyle/>
                    <a:p>
                      <a:endParaRPr lang="lv-LV"/>
                    </a:p>
                  </a:txBody>
                  <a:tcPr/>
                </a:tc>
                <a:tc>
                  <a:txBody>
                    <a:bodyPr/>
                    <a:lstStyle/>
                    <a:p>
                      <a:pPr marL="342900" lvl="0" indent="-342900">
                        <a:lnSpc>
                          <a:spcPct val="107000"/>
                        </a:lnSpc>
                        <a:spcAft>
                          <a:spcPts val="800"/>
                        </a:spcAft>
                        <a:buFont typeface="Arial" panose="020B0604020202020204" pitchFamily="34" charset="0"/>
                        <a:buChar char="●"/>
                      </a:pPr>
                      <a:r>
                        <a:rPr lang="lv-LV" sz="2200" b="1" dirty="0">
                          <a:solidFill>
                            <a:srgbClr val="000000"/>
                          </a:solidFill>
                          <a:effectLst/>
                          <a:latin typeface="+mn-lt"/>
                          <a:ea typeface="Times New Roman" panose="02020603050405020304" pitchFamily="18" charset="0"/>
                          <a:cs typeface="Noto Sans Symbols"/>
                        </a:rPr>
                        <a:t>Angļu valoda II (AL)</a:t>
                      </a:r>
                      <a:endParaRPr lang="lv-LV" sz="2200" dirty="0">
                        <a:effectLst/>
                        <a:latin typeface="+mn-lt"/>
                        <a:ea typeface="Noto Sans Symbols"/>
                        <a:cs typeface="Noto Sans Symbols"/>
                      </a:endParaRPr>
                    </a:p>
                    <a:p>
                      <a:pPr>
                        <a:lnSpc>
                          <a:spcPct val="107000"/>
                        </a:lnSpc>
                        <a:spcAft>
                          <a:spcPts val="800"/>
                        </a:spcAft>
                      </a:pPr>
                      <a:r>
                        <a:rPr lang="lv-LV" sz="2200" b="1" dirty="0">
                          <a:solidFill>
                            <a:srgbClr val="000000"/>
                          </a:solidFill>
                          <a:effectLst/>
                          <a:latin typeface="+mn-lt"/>
                          <a:ea typeface="Times New Roman" panose="02020603050405020304" pitchFamily="18" charset="0"/>
                        </a:rPr>
                        <a:t>Kombinēti</a:t>
                      </a:r>
                      <a:r>
                        <a:rPr lang="lv-LV" sz="2200" dirty="0">
                          <a:solidFill>
                            <a:srgbClr val="000000"/>
                          </a:solidFill>
                          <a:effectLst/>
                          <a:latin typeface="+mn-lt"/>
                          <a:ea typeface="Times New Roman" panose="02020603050405020304" pitchFamily="18" charset="0"/>
                        </a:rPr>
                        <a:t>(Rakstu  un Mutvārdu daļa)</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a:solidFill>
                            <a:srgbClr val="000000"/>
                          </a:solidFill>
                          <a:effectLst/>
                          <a:latin typeface="+mn-lt"/>
                          <a:ea typeface="Times New Roman" panose="02020603050405020304" pitchFamily="18" charset="0"/>
                        </a:rPr>
                        <a:t>Rakstu daļa</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lv-LV" sz="2200" b="1">
                          <a:solidFill>
                            <a:srgbClr val="000000"/>
                          </a:solidFill>
                          <a:effectLst/>
                          <a:latin typeface="+mn-lt"/>
                          <a:ea typeface="Times New Roman" panose="02020603050405020304" pitchFamily="18" charset="0"/>
                        </a:rPr>
                        <a:t>Mutvārdu daļa</a:t>
                      </a:r>
                      <a:endParaRPr lang="lv-LV"/>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endParaRPr lang="lv-LV"/>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a:solidFill>
                            <a:srgbClr val="000000"/>
                          </a:solidFill>
                          <a:effectLst/>
                          <a:latin typeface="+mn-lt"/>
                          <a:ea typeface="Times New Roman" panose="02020603050405020304" pitchFamily="18" charset="0"/>
                        </a:rPr>
                        <a:t> </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4032162"/>
                  </a:ext>
                </a:extLst>
              </a:tr>
              <a:tr h="1001335">
                <a:tc vMerge="1">
                  <a:txBody>
                    <a:bodyPr/>
                    <a:lstStyle/>
                    <a:p>
                      <a:endParaRPr lang="lv-LV"/>
                    </a:p>
                  </a:txBody>
                  <a:tcPr/>
                </a:tc>
                <a:tc>
                  <a:txBody>
                    <a:bodyPr/>
                    <a:lstStyle/>
                    <a:p>
                      <a:pPr>
                        <a:lnSpc>
                          <a:spcPct val="107000"/>
                        </a:lnSpc>
                        <a:spcAft>
                          <a:spcPts val="800"/>
                        </a:spcAft>
                      </a:pPr>
                      <a:r>
                        <a:rPr lang="lv-LV" sz="2200" b="1">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a:solidFill>
                            <a:srgbClr val="000000"/>
                          </a:solidFill>
                          <a:effectLst/>
                          <a:latin typeface="+mn-lt"/>
                          <a:ea typeface="Times New Roman" panose="02020603050405020304" pitchFamily="18" charset="0"/>
                        </a:rPr>
                        <a:t>03.06.2024</a:t>
                      </a:r>
                      <a:r>
                        <a:rPr lang="lv-LV" sz="2200">
                          <a:solidFill>
                            <a:srgbClr val="000000"/>
                          </a:solidFill>
                          <a:effectLst/>
                          <a:latin typeface="+mn-lt"/>
                          <a:ea typeface="Times New Roman" panose="02020603050405020304" pitchFamily="18" charset="0"/>
                        </a:rPr>
                        <a:t>.</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a:solidFill>
                            <a:srgbClr val="000000"/>
                          </a:solidFill>
                          <a:effectLst/>
                          <a:latin typeface="+mn-lt"/>
                          <a:ea typeface="Times New Roman" panose="02020603050405020304" pitchFamily="18" charset="0"/>
                        </a:rPr>
                        <a:t>*1.diena</a:t>
                      </a:r>
                      <a:endParaRPr lang="lv-LV" sz="2200">
                        <a:effectLst/>
                        <a:latin typeface="+mn-lt"/>
                        <a:ea typeface="Calibri" panose="020F0502020204030204" pitchFamily="34" charset="0"/>
                      </a:endParaRPr>
                    </a:p>
                    <a:p>
                      <a:pPr>
                        <a:lnSpc>
                          <a:spcPct val="107000"/>
                        </a:lnSpc>
                        <a:spcAft>
                          <a:spcPts val="800"/>
                        </a:spcAft>
                      </a:pPr>
                      <a:r>
                        <a:rPr lang="lv-LV" sz="2200" b="1">
                          <a:solidFill>
                            <a:srgbClr val="000000"/>
                          </a:solidFill>
                          <a:effectLst/>
                          <a:latin typeface="+mn-lt"/>
                          <a:ea typeface="Times New Roman" panose="02020603050405020304" pitchFamily="18" charset="0"/>
                        </a:rPr>
                        <a:t>05.06.2024.</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a:solidFill>
                            <a:srgbClr val="000000"/>
                          </a:solidFill>
                          <a:effectLst/>
                          <a:latin typeface="+mn-lt"/>
                          <a:ea typeface="Times New Roman" panose="02020603050405020304" pitchFamily="18" charset="0"/>
                        </a:rPr>
                        <a:t>**2.diena</a:t>
                      </a:r>
                      <a:endParaRPr lang="lv-LV" sz="2200">
                        <a:effectLst/>
                        <a:latin typeface="+mn-lt"/>
                        <a:ea typeface="Calibri" panose="020F0502020204030204" pitchFamily="34" charset="0"/>
                      </a:endParaRPr>
                    </a:p>
                    <a:p>
                      <a:pPr>
                        <a:lnSpc>
                          <a:spcPct val="107000"/>
                        </a:lnSpc>
                        <a:spcAft>
                          <a:spcPts val="800"/>
                        </a:spcAft>
                      </a:pPr>
                      <a:r>
                        <a:rPr lang="lv-LV" sz="2200" b="1">
                          <a:solidFill>
                            <a:srgbClr val="000000"/>
                          </a:solidFill>
                          <a:effectLst/>
                          <a:latin typeface="+mn-lt"/>
                          <a:ea typeface="Times New Roman" panose="02020603050405020304" pitchFamily="18" charset="0"/>
                        </a:rPr>
                        <a:t>06.06.2024.</a:t>
                      </a:r>
                      <a:endParaRPr lang="lv-LV"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8027707"/>
                  </a:ext>
                </a:extLst>
              </a:tr>
              <a:tr h="857017">
                <a:tc vMerge="1">
                  <a:txBody>
                    <a:bodyPr/>
                    <a:lstStyle/>
                    <a:p>
                      <a:endParaRPr lang="lv-LV"/>
                    </a:p>
                  </a:txBody>
                  <a:tcPr/>
                </a:tc>
                <a:tc>
                  <a:txBody>
                    <a:bodyPr/>
                    <a:lstStyle/>
                    <a:p>
                      <a:pPr>
                        <a:lnSpc>
                          <a:spcPct val="107000"/>
                        </a:lnSpc>
                        <a:spcAft>
                          <a:spcPts val="800"/>
                        </a:spcAft>
                      </a:pPr>
                      <a:r>
                        <a:rPr lang="lv-LV" sz="1800" i="1" dirty="0">
                          <a:solidFill>
                            <a:srgbClr val="0070C0"/>
                          </a:solidFill>
                          <a:effectLst/>
                          <a:latin typeface="+mn-lt"/>
                          <a:ea typeface="Times New Roman" panose="02020603050405020304" pitchFamily="18" charset="0"/>
                        </a:rPr>
                        <a:t>Piekļuves mat. </a:t>
                      </a:r>
                      <a:r>
                        <a:rPr lang="lv-LV" sz="1800" i="1" dirty="0" err="1">
                          <a:solidFill>
                            <a:srgbClr val="0070C0"/>
                          </a:solidFill>
                          <a:effectLst/>
                          <a:latin typeface="+mn-lt"/>
                          <a:ea typeface="Times New Roman" panose="02020603050405020304" pitchFamily="18" charset="0"/>
                        </a:rPr>
                        <a:t>ielāde</a:t>
                      </a:r>
                      <a:r>
                        <a:rPr lang="lv-LV" sz="1800" i="1" dirty="0">
                          <a:solidFill>
                            <a:srgbClr val="0070C0"/>
                          </a:solidFill>
                          <a:effectLst/>
                          <a:latin typeface="+mn-lt"/>
                          <a:ea typeface="Times New Roman" panose="02020603050405020304" pitchFamily="18" charset="0"/>
                        </a:rPr>
                        <a:t> 8 </a:t>
                      </a:r>
                      <a:r>
                        <a:rPr lang="lv-LV" sz="1800" i="1" dirty="0" err="1">
                          <a:solidFill>
                            <a:srgbClr val="0070C0"/>
                          </a:solidFill>
                          <a:effectLst/>
                          <a:latin typeface="+mn-lt"/>
                          <a:ea typeface="Times New Roman" panose="02020603050405020304" pitchFamily="18" charset="0"/>
                        </a:rPr>
                        <a:t>ned</a:t>
                      </a:r>
                      <a:r>
                        <a:rPr lang="lv-LV" sz="1800" i="1" dirty="0">
                          <a:solidFill>
                            <a:srgbClr val="0070C0"/>
                          </a:solidFill>
                          <a:effectLst/>
                          <a:latin typeface="+mn-lt"/>
                          <a:ea typeface="Times New Roman" panose="02020603050405020304" pitchFamily="18" charset="0"/>
                        </a:rPr>
                        <a:t>. pirms CE</a:t>
                      </a:r>
                      <a:endParaRPr lang="lv-LV" sz="1800" i="1" dirty="0">
                        <a:solidFill>
                          <a:srgbClr val="0070C0"/>
                        </a:solidFill>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1800" i="1" dirty="0">
                          <a:solidFill>
                            <a:srgbClr val="0070C0"/>
                          </a:solidFill>
                          <a:effectLst/>
                          <a:latin typeface="+mn-lt"/>
                          <a:ea typeface="Times New Roman" panose="02020603050405020304" pitchFamily="18" charset="0"/>
                        </a:rPr>
                        <a:t>Līdz 06.04.2024</a:t>
                      </a:r>
                      <a:r>
                        <a:rPr lang="lv-LV" sz="1600" i="1" dirty="0">
                          <a:solidFill>
                            <a:srgbClr val="0070C0"/>
                          </a:solidFill>
                          <a:effectLst/>
                          <a:latin typeface="+mn-lt"/>
                          <a:ea typeface="Times New Roman" panose="02020603050405020304" pitchFamily="18" charset="0"/>
                        </a:rPr>
                        <a:t>.</a:t>
                      </a:r>
                      <a:endParaRPr lang="lv-LV" sz="1600" i="1" dirty="0">
                        <a:solidFill>
                          <a:srgbClr val="0070C0"/>
                        </a:solidFill>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907039"/>
                  </a:ext>
                </a:extLst>
              </a:tr>
            </a:tbl>
          </a:graphicData>
        </a:graphic>
      </p:graphicFrame>
      <p:sp>
        <p:nvSpPr>
          <p:cNvPr id="4" name="Slide Number Placeholder 3">
            <a:extLst>
              <a:ext uri="{FF2B5EF4-FFF2-40B4-BE49-F238E27FC236}">
                <a16:creationId xmlns:a16="http://schemas.microsoft.com/office/drawing/2014/main" id="{F153964A-8B04-0E42-BD3D-960F06DB53B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E81DC-A25E-4D0A-B700-64934C5AE172}"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47341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290-C7DA-DCEA-D3B3-99A646A3D73C}"/>
              </a:ext>
            </a:extLst>
          </p:cNvPr>
          <p:cNvSpPr>
            <a:spLocks noGrp="1"/>
          </p:cNvSpPr>
          <p:nvPr>
            <p:ph type="title"/>
          </p:nvPr>
        </p:nvSpPr>
        <p:spPr>
          <a:xfrm>
            <a:off x="251791" y="136526"/>
            <a:ext cx="11781183" cy="1029666"/>
          </a:xfrm>
        </p:spPr>
        <p:txBody>
          <a:bodyPr>
            <a:normAutofit/>
          </a:bodyPr>
          <a:lstStyle/>
          <a:p>
            <a:pPr algn="ctr"/>
            <a:r>
              <a:rPr lang="lv-LV" sz="2800" b="1" dirty="0">
                <a:solidFill>
                  <a:srgbClr val="000000"/>
                </a:solidFill>
                <a:effectLst/>
                <a:latin typeface="+mn-lt"/>
                <a:ea typeface="Times New Roman" panose="02020603050405020304" pitchFamily="18" charset="0"/>
              </a:rPr>
              <a:t>3.Valsts pārbaudes darbi par vispārējās vidējās izglītība ieguvi 12.a  klase -AL</a:t>
            </a:r>
            <a:endParaRPr lang="lv-LV" sz="2800" dirty="0">
              <a:latin typeface="+mn-lt"/>
            </a:endParaRPr>
          </a:p>
        </p:txBody>
      </p:sp>
      <p:graphicFrame>
        <p:nvGraphicFramePr>
          <p:cNvPr id="5" name="Content Placeholder 4">
            <a:extLst>
              <a:ext uri="{FF2B5EF4-FFF2-40B4-BE49-F238E27FC236}">
                <a16:creationId xmlns:a16="http://schemas.microsoft.com/office/drawing/2014/main" id="{BC42B1DB-CFA7-DE6D-3EAC-BB0F2044AA03}"/>
              </a:ext>
            </a:extLst>
          </p:cNvPr>
          <p:cNvGraphicFramePr>
            <a:graphicFrameLocks noGrp="1"/>
          </p:cNvGraphicFramePr>
          <p:nvPr>
            <p:ph idx="1"/>
          </p:nvPr>
        </p:nvGraphicFramePr>
        <p:xfrm>
          <a:off x="0" y="983360"/>
          <a:ext cx="11781182" cy="5735059"/>
        </p:xfrm>
        <a:graphic>
          <a:graphicData uri="http://schemas.openxmlformats.org/drawingml/2006/table">
            <a:tbl>
              <a:tblPr bandRow="1"/>
              <a:tblGrid>
                <a:gridCol w="2504661">
                  <a:extLst>
                    <a:ext uri="{9D8B030D-6E8A-4147-A177-3AD203B41FA5}">
                      <a16:colId xmlns:a16="http://schemas.microsoft.com/office/drawing/2014/main" val="2612774968"/>
                    </a:ext>
                  </a:extLst>
                </a:gridCol>
                <a:gridCol w="2740686">
                  <a:extLst>
                    <a:ext uri="{9D8B030D-6E8A-4147-A177-3AD203B41FA5}">
                      <a16:colId xmlns:a16="http://schemas.microsoft.com/office/drawing/2014/main" val="4147751356"/>
                    </a:ext>
                  </a:extLst>
                </a:gridCol>
                <a:gridCol w="1738549">
                  <a:extLst>
                    <a:ext uri="{9D8B030D-6E8A-4147-A177-3AD203B41FA5}">
                      <a16:colId xmlns:a16="http://schemas.microsoft.com/office/drawing/2014/main" val="2323798346"/>
                    </a:ext>
                  </a:extLst>
                </a:gridCol>
                <a:gridCol w="1510748">
                  <a:extLst>
                    <a:ext uri="{9D8B030D-6E8A-4147-A177-3AD203B41FA5}">
                      <a16:colId xmlns:a16="http://schemas.microsoft.com/office/drawing/2014/main" val="1268191080"/>
                    </a:ext>
                  </a:extLst>
                </a:gridCol>
                <a:gridCol w="1872540">
                  <a:extLst>
                    <a:ext uri="{9D8B030D-6E8A-4147-A177-3AD203B41FA5}">
                      <a16:colId xmlns:a16="http://schemas.microsoft.com/office/drawing/2014/main" val="2543088074"/>
                    </a:ext>
                  </a:extLst>
                </a:gridCol>
                <a:gridCol w="1413998">
                  <a:extLst>
                    <a:ext uri="{9D8B030D-6E8A-4147-A177-3AD203B41FA5}">
                      <a16:colId xmlns:a16="http://schemas.microsoft.com/office/drawing/2014/main" val="840205691"/>
                    </a:ext>
                  </a:extLst>
                </a:gridCol>
              </a:tblGrid>
              <a:tr h="339267">
                <a:tc>
                  <a:txBody>
                    <a:bodyPr/>
                    <a:lstStyle/>
                    <a:p>
                      <a:pPr>
                        <a:lnSpc>
                          <a:spcPct val="107000"/>
                        </a:lnSpc>
                        <a:spcAft>
                          <a:spcPts val="800"/>
                        </a:spcAft>
                      </a:pPr>
                      <a:r>
                        <a:rPr lang="lv-LV" sz="2000" b="1" dirty="0">
                          <a:solidFill>
                            <a:srgbClr val="000000"/>
                          </a:solidFill>
                          <a:effectLst/>
                          <a:latin typeface="+mn-lt"/>
                          <a:ea typeface="Times New Roman" panose="02020603050405020304" pitchFamily="18" charset="0"/>
                        </a:rPr>
                        <a:t>12.a klase</a:t>
                      </a:r>
                      <a:endParaRPr lang="lv-LV" sz="20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5">
                  <a:txBody>
                    <a:bodyPr/>
                    <a:lstStyle/>
                    <a:p>
                      <a:pPr>
                        <a:lnSpc>
                          <a:spcPct val="107000"/>
                        </a:lnSpc>
                        <a:spcAft>
                          <a:spcPts val="800"/>
                        </a:spcAft>
                      </a:pPr>
                      <a:r>
                        <a:rPr lang="lv-LV" sz="2200" b="1" dirty="0">
                          <a:solidFill>
                            <a:srgbClr val="000000"/>
                          </a:solidFill>
                          <a:effectLst/>
                          <a:latin typeface="+mn-lt"/>
                          <a:ea typeface="Times New Roman" panose="02020603050405020304" pitchFamily="18" charset="0"/>
                        </a:rPr>
                        <a:t>Centralizētie  eksāmeni  (AL) -augstākajā mācību satura apguves līmenī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lv-LV"/>
                    </a:p>
                  </a:txBody>
                  <a:tcPr/>
                </a:tc>
                <a:tc hMerge="1">
                  <a:txBody>
                    <a:bodyPr/>
                    <a:lstStyle/>
                    <a:p>
                      <a:endParaRPr lang="lv-LV"/>
                    </a:p>
                  </a:txBody>
                  <a:tcPr>
                    <a:lnL w="12700" cap="flat" cmpd="sng" algn="ctr">
                      <a:solidFill>
                        <a:srgbClr val="000000"/>
                      </a:solidFill>
                      <a:prstDash val="solid"/>
                      <a:round/>
                      <a:headEnd type="none" w="med" len="med"/>
                      <a:tailEnd type="none" w="med" len="med"/>
                    </a:lnL>
                  </a:tcPr>
                </a:tc>
                <a:tc hMerge="1">
                  <a:txBody>
                    <a:bodyPr/>
                    <a:lstStyle/>
                    <a:p>
                      <a:endParaRPr lang="lv-LV"/>
                    </a:p>
                  </a:txBody>
                  <a:tcPr>
                    <a:lnL w="12700" cap="flat" cmpd="sng" algn="ctr">
                      <a:solidFill>
                        <a:srgbClr val="000000"/>
                      </a:solidFill>
                      <a:prstDash val="solid"/>
                      <a:round/>
                      <a:headEnd type="none" w="med" len="med"/>
                      <a:tailEnd type="none" w="med" len="med"/>
                    </a:lnL>
                  </a:tcPr>
                </a:tc>
                <a:tc hMerge="1">
                  <a:txBody>
                    <a:bodyPr/>
                    <a:lstStyle/>
                    <a:p>
                      <a:pPr>
                        <a:lnSpc>
                          <a:spcPct val="107000"/>
                        </a:lnSpc>
                        <a:spcAft>
                          <a:spcPts val="800"/>
                        </a:spcAft>
                      </a:pPr>
                      <a:endParaRPr lang="lv-LV" sz="20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79002313"/>
                  </a:ext>
                </a:extLst>
              </a:tr>
              <a:tr h="995183">
                <a:tc rowSpan="7">
                  <a:txBody>
                    <a:bodyPr/>
                    <a:lstStyle/>
                    <a:p>
                      <a:pPr marL="71755" marR="71755">
                        <a:lnSpc>
                          <a:spcPct val="107000"/>
                        </a:lnSpc>
                        <a:spcAft>
                          <a:spcPts val="800"/>
                        </a:spcAft>
                      </a:pPr>
                      <a:r>
                        <a:rPr lang="lv-LV" sz="2000" b="1" dirty="0">
                          <a:solidFill>
                            <a:srgbClr val="000000"/>
                          </a:solidFill>
                          <a:effectLst/>
                          <a:latin typeface="+mn-lt"/>
                          <a:ea typeface="Times New Roman" panose="02020603050405020304" pitchFamily="18" charset="0"/>
                        </a:rPr>
                        <a:t>(AL) -augstākajā mācību satura apguves            līmenī </a:t>
                      </a:r>
                      <a:endParaRPr lang="lv-LV" sz="20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285750" lvl="0" indent="-285750">
                        <a:buFont typeface="Arial" panose="020B0604020202020204" pitchFamily="34" charset="0"/>
                        <a:buChar char="•"/>
                      </a:pPr>
                      <a:r>
                        <a:rPr lang="lv-LV" sz="2200" b="1" kern="1200" dirty="0">
                          <a:solidFill>
                            <a:schemeClr val="tx1"/>
                          </a:solidFill>
                          <a:effectLst/>
                          <a:latin typeface="+mn-lt"/>
                          <a:ea typeface="+mn-ea"/>
                          <a:cs typeface="+mn-cs"/>
                        </a:rPr>
                        <a:t>Bioloģija II(AL)  </a:t>
                      </a:r>
                      <a:endParaRPr lang="lv-LV" sz="2200" kern="1200" dirty="0">
                        <a:solidFill>
                          <a:schemeClr val="tx1"/>
                        </a:solidFill>
                        <a:effectLst/>
                        <a:latin typeface="+mn-lt"/>
                        <a:ea typeface="+mn-ea"/>
                        <a:cs typeface="+mn-cs"/>
                      </a:endParaRPr>
                    </a:p>
                    <a:p>
                      <a:r>
                        <a:rPr lang="lv-LV" sz="2200" b="1" kern="1200" dirty="0">
                          <a:solidFill>
                            <a:schemeClr val="tx1"/>
                          </a:solidFill>
                          <a:effectLst/>
                          <a:latin typeface="+mn-lt"/>
                          <a:ea typeface="+mn-ea"/>
                          <a:cs typeface="+mn-cs"/>
                        </a:rPr>
                        <a:t> Kombinēti </a:t>
                      </a:r>
                    </a:p>
                    <a:p>
                      <a:r>
                        <a:rPr lang="lv-LV" sz="1800" b="1" kern="1200" dirty="0">
                          <a:solidFill>
                            <a:schemeClr val="tx1"/>
                          </a:solidFill>
                          <a:effectLst/>
                          <a:latin typeface="+mn-lt"/>
                          <a:ea typeface="+mn-ea"/>
                          <a:cs typeface="+mn-cs"/>
                        </a:rPr>
                        <a:t>(</a:t>
                      </a:r>
                      <a:r>
                        <a:rPr lang="lv-LV" sz="1800" kern="1200" dirty="0">
                          <a:solidFill>
                            <a:schemeClr val="tx1"/>
                          </a:solidFill>
                          <a:effectLst/>
                          <a:latin typeface="+mn-lt"/>
                          <a:ea typeface="+mn-ea"/>
                          <a:cs typeface="+mn-cs"/>
                        </a:rPr>
                        <a:t>Rakstu  un Praktiskā daļa)</a:t>
                      </a:r>
                      <a:endParaRPr lang="lv-LV" sz="1800" dirty="0">
                        <a:effectLst/>
                        <a:latin typeface="+mn-lt"/>
                        <a:ea typeface="Noto Sans Symbols"/>
                        <a:cs typeface="Noto Sans Symbol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i="1" dirty="0">
                          <a:solidFill>
                            <a:srgbClr val="000000"/>
                          </a:solidFill>
                          <a:effectLst/>
                          <a:latin typeface="+mn-lt"/>
                          <a:ea typeface="Times New Roman" panose="02020603050405020304" pitchFamily="18" charset="0"/>
                        </a:rPr>
                        <a:t>Rakstu daļa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r>
                        <a:rPr lang="lv-LV" sz="2200" b="1" dirty="0">
                          <a:solidFill>
                            <a:srgbClr val="000000"/>
                          </a:solidFill>
                          <a:effectLst/>
                          <a:latin typeface="+mn-lt"/>
                          <a:ea typeface="Times New Roman" panose="02020603050405020304" pitchFamily="18" charset="0"/>
                        </a:rPr>
                        <a:t>Praktiskā daļa </a:t>
                      </a:r>
                      <a:endParaRPr lang="lv-LV" sz="2200" b="1"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099911"/>
                  </a:ext>
                </a:extLst>
              </a:tr>
              <a:tr h="782976">
                <a:tc vMerge="1">
                  <a:txBody>
                    <a:bodyPr/>
                    <a:lstStyle/>
                    <a:p>
                      <a:endParaRPr lang="lv-LV"/>
                    </a:p>
                  </a:txBody>
                  <a:tcPr/>
                </a:tc>
                <a:tc>
                  <a:txBody>
                    <a:bodyPr/>
                    <a:lstStyle/>
                    <a:p>
                      <a:endParaRPr lang="lv-LV" sz="2200" dirty="0">
                        <a:effectLst/>
                        <a:latin typeface="+mn-lt"/>
                        <a:ea typeface="Noto Sans Symbols"/>
                        <a:cs typeface="Noto Sans Symbol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dirty="0">
                          <a:solidFill>
                            <a:srgbClr val="FF0000"/>
                          </a:solidFill>
                          <a:effectLst/>
                          <a:latin typeface="+mn-lt"/>
                          <a:ea typeface="Times New Roman" panose="02020603050405020304" pitchFamily="18" charset="0"/>
                        </a:rPr>
                        <a:t>13.06.2024.</a:t>
                      </a:r>
                    </a:p>
                    <a:p>
                      <a:pPr>
                        <a:lnSpc>
                          <a:spcPct val="107000"/>
                        </a:lnSpc>
                        <a:spcAft>
                          <a:spcPts val="800"/>
                        </a:spcAft>
                      </a:pPr>
                      <a:r>
                        <a:rPr lang="lv-LV" sz="2200" b="1" strike="sngStrike" dirty="0">
                          <a:solidFill>
                            <a:srgbClr val="000000"/>
                          </a:solidFill>
                          <a:effectLst/>
                          <a:latin typeface="+mn-lt"/>
                          <a:ea typeface="Times New Roman" panose="02020603050405020304" pitchFamily="18" charset="0"/>
                        </a:rPr>
                        <a:t>10.06.2024.</a:t>
                      </a:r>
                      <a:endParaRPr lang="lv-LV" sz="2200" strike="sngStrike"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lv-LV" sz="2200" b="1" dirty="0">
                          <a:solidFill>
                            <a:srgbClr val="FF0000"/>
                          </a:solidFill>
                          <a:effectLst/>
                          <a:latin typeface="+mn-lt"/>
                          <a:ea typeface="Times New Roman" panose="02020603050405020304" pitchFamily="18" charset="0"/>
                        </a:rPr>
                        <a:t>14.06.2024.</a:t>
                      </a:r>
                      <a:endParaRPr lang="lv-LV" sz="2200" b="1" kern="1200" dirty="0">
                        <a:solidFill>
                          <a:schemeClr val="tx1"/>
                        </a:solidFill>
                        <a:effectLst/>
                        <a:latin typeface="+mn-lt"/>
                        <a:ea typeface="+mn-ea"/>
                        <a:cs typeface="+mn-cs"/>
                      </a:endParaRPr>
                    </a:p>
                    <a:p>
                      <a:pPr>
                        <a:lnSpc>
                          <a:spcPct val="107000"/>
                        </a:lnSpc>
                        <a:spcAft>
                          <a:spcPts val="800"/>
                        </a:spcAft>
                      </a:pPr>
                      <a:r>
                        <a:rPr lang="lv-LV" sz="2200" b="1" strike="sngStrike" kern="1200" dirty="0">
                          <a:solidFill>
                            <a:schemeClr val="tx1"/>
                          </a:solidFill>
                          <a:effectLst/>
                          <a:latin typeface="+mn-lt"/>
                          <a:ea typeface="+mn-ea"/>
                          <a:cs typeface="+mn-cs"/>
                        </a:rPr>
                        <a:t>11.06.2024.</a:t>
                      </a:r>
                      <a:endParaRPr lang="lv-LV" sz="2200" b="1" strike="sngStrike"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7462868"/>
                  </a:ext>
                </a:extLst>
              </a:tr>
              <a:tr h="567896">
                <a:tc vMerge="1">
                  <a:txBody>
                    <a:bodyPr/>
                    <a:lstStyle/>
                    <a:p>
                      <a:endParaRPr lang="lv-LV"/>
                    </a:p>
                  </a:txBody>
                  <a:tcPr/>
                </a:tc>
                <a:tc>
                  <a:txBody>
                    <a:bodyPr/>
                    <a:lstStyle/>
                    <a:p>
                      <a:pPr>
                        <a:lnSpc>
                          <a:spcPct val="107000"/>
                        </a:lnSpc>
                        <a:spcAft>
                          <a:spcPts val="800"/>
                        </a:spcAft>
                      </a:pPr>
                      <a:r>
                        <a:rPr lang="lv-LV" sz="1800" i="1" dirty="0">
                          <a:solidFill>
                            <a:srgbClr val="0070C0"/>
                          </a:solidFill>
                          <a:effectLst/>
                          <a:latin typeface="+mn-lt"/>
                          <a:ea typeface="Times New Roman" panose="02020603050405020304" pitchFamily="18" charset="0"/>
                        </a:rPr>
                        <a:t>Piekļuves mat. </a:t>
                      </a:r>
                      <a:r>
                        <a:rPr lang="lv-LV" sz="1800" i="1" dirty="0" err="1">
                          <a:solidFill>
                            <a:srgbClr val="0070C0"/>
                          </a:solidFill>
                          <a:effectLst/>
                          <a:latin typeface="+mn-lt"/>
                          <a:ea typeface="Times New Roman" panose="02020603050405020304" pitchFamily="18" charset="0"/>
                        </a:rPr>
                        <a:t>ielāde</a:t>
                      </a:r>
                      <a:r>
                        <a:rPr lang="lv-LV" sz="1800" i="1" dirty="0">
                          <a:solidFill>
                            <a:srgbClr val="0070C0"/>
                          </a:solidFill>
                          <a:effectLst/>
                          <a:latin typeface="+mn-lt"/>
                          <a:ea typeface="Times New Roman" panose="02020603050405020304" pitchFamily="18" charset="0"/>
                        </a:rPr>
                        <a:t> 8 </a:t>
                      </a:r>
                      <a:r>
                        <a:rPr lang="lv-LV" sz="1800" i="1" dirty="0" err="1">
                          <a:solidFill>
                            <a:srgbClr val="0070C0"/>
                          </a:solidFill>
                          <a:effectLst/>
                          <a:latin typeface="+mn-lt"/>
                          <a:ea typeface="Times New Roman" panose="02020603050405020304" pitchFamily="18" charset="0"/>
                        </a:rPr>
                        <a:t>ned</a:t>
                      </a:r>
                      <a:r>
                        <a:rPr lang="lv-LV" sz="1800" i="1" dirty="0">
                          <a:solidFill>
                            <a:srgbClr val="0070C0"/>
                          </a:solidFill>
                          <a:effectLst/>
                          <a:latin typeface="+mn-lt"/>
                          <a:ea typeface="Times New Roman" panose="02020603050405020304" pitchFamily="18" charset="0"/>
                        </a:rPr>
                        <a:t>. pirms CE</a:t>
                      </a:r>
                      <a:endParaRPr lang="lv-LV" sz="1800" i="1" dirty="0">
                        <a:solidFill>
                          <a:srgbClr val="0070C0"/>
                        </a:solidFill>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1800" i="1" dirty="0">
                          <a:solidFill>
                            <a:srgbClr val="0070C0"/>
                          </a:solidFill>
                          <a:effectLst/>
                          <a:latin typeface="+mn-lt"/>
                          <a:ea typeface="Times New Roman" panose="02020603050405020304" pitchFamily="18" charset="0"/>
                        </a:rPr>
                        <a:t>Līdz13.04.2024.</a:t>
                      </a:r>
                      <a:endParaRPr lang="lv-LV" sz="1800" i="1" dirty="0">
                        <a:solidFill>
                          <a:srgbClr val="0070C0"/>
                        </a:solidFill>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7757923"/>
                  </a:ext>
                </a:extLst>
              </a:tr>
              <a:tr h="277508">
                <a:tc vMerge="1">
                  <a:txBody>
                    <a:bodyPr/>
                    <a:lstStyle/>
                    <a:p>
                      <a:endParaRPr lang="lv-LV"/>
                    </a:p>
                  </a:txBody>
                  <a:tcPr/>
                </a:tc>
                <a:tc gridSpan="5">
                  <a:txBody>
                    <a:bodyPr/>
                    <a:lstStyle/>
                    <a:p>
                      <a:pPr>
                        <a:lnSpc>
                          <a:spcPct val="107000"/>
                        </a:lnSpc>
                        <a:spcAft>
                          <a:spcPts val="800"/>
                        </a:spcAft>
                      </a:pPr>
                      <a:r>
                        <a:rPr lang="lv-LV" sz="1800" b="1" i="1" dirty="0">
                          <a:effectLst/>
                          <a:latin typeface="+mn-lt"/>
                          <a:ea typeface="Times New Roman" panose="02020603050405020304" pitchFamily="18" charset="0"/>
                        </a:rPr>
                        <a:t> </a:t>
                      </a:r>
                      <a:endParaRPr lang="lv-LV" sz="1800" i="1"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lv-LV"/>
                    </a:p>
                  </a:txBody>
                  <a:tcPr/>
                </a:tc>
                <a:tc hMerge="1">
                  <a:txBody>
                    <a:bodyPr/>
                    <a:lstStyle/>
                    <a:p>
                      <a:endParaRPr lang="lv-LV"/>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lv-LV"/>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a:lnSpc>
                          <a:spcPct val="107000"/>
                        </a:lnSpc>
                        <a:spcAft>
                          <a:spcPts val="800"/>
                        </a:spcAft>
                      </a:pPr>
                      <a:endParaRPr lang="lv-LV" sz="20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753873602"/>
                  </a:ext>
                </a:extLst>
              </a:tr>
              <a:tr h="1185675">
                <a:tc vMerge="1">
                  <a:txBody>
                    <a:bodyPr/>
                    <a:lstStyle/>
                    <a:p>
                      <a:endParaRPr lang="lv-LV"/>
                    </a:p>
                  </a:txBody>
                  <a:tcPr/>
                </a:tc>
                <a:tc>
                  <a:txBody>
                    <a:bodyPr/>
                    <a:lstStyle/>
                    <a:p>
                      <a:pPr marL="342900" lvl="0" indent="-342900">
                        <a:lnSpc>
                          <a:spcPct val="107000"/>
                        </a:lnSpc>
                        <a:spcAft>
                          <a:spcPts val="800"/>
                        </a:spcAft>
                        <a:buFont typeface="Arial" panose="020B0604020202020204" pitchFamily="34" charset="0"/>
                        <a:buChar char="●"/>
                      </a:pPr>
                      <a:r>
                        <a:rPr lang="lv-LV" sz="2200" b="1" kern="1200" dirty="0">
                          <a:solidFill>
                            <a:schemeClr val="tx1"/>
                          </a:solidFill>
                          <a:effectLst/>
                          <a:latin typeface="+mn-lt"/>
                          <a:ea typeface="+mn-ea"/>
                          <a:cs typeface="+mn-cs"/>
                        </a:rPr>
                        <a:t>Vēsture II (AL) –Rakstiski </a:t>
                      </a:r>
                      <a:r>
                        <a:rPr lang="lv-LV" sz="2200" b="1"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b="1" dirty="0">
                          <a:solidFill>
                            <a:srgbClr val="000000"/>
                          </a:solidFill>
                          <a:effectLst/>
                          <a:latin typeface="+mn-lt"/>
                          <a:ea typeface="Times New Roman" panose="02020603050405020304" pitchFamily="18" charset="0"/>
                        </a:rPr>
                        <a:t>Rakstiski</a:t>
                      </a:r>
                    </a:p>
                    <a:p>
                      <a:pPr>
                        <a:lnSpc>
                          <a:spcPct val="107000"/>
                        </a:lnSpc>
                        <a:spcAft>
                          <a:spcPts val="800"/>
                        </a:spcAft>
                      </a:pPr>
                      <a:r>
                        <a:rPr lang="lv-LV" sz="1800" b="1" kern="1200" dirty="0">
                          <a:solidFill>
                            <a:schemeClr val="tx1"/>
                          </a:solidFill>
                          <a:effectLst/>
                          <a:latin typeface="+mn-lt"/>
                          <a:ea typeface="+mn-ea"/>
                          <a:cs typeface="+mn-cs"/>
                        </a:rPr>
                        <a:t>17.06.2024.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lv-LV" sz="2200" b="1" dirty="0">
                          <a:solidFill>
                            <a:srgbClr val="000000"/>
                          </a:solidFill>
                          <a:effectLst/>
                          <a:latin typeface="+mn-lt"/>
                          <a:ea typeface="Times New Roman" panose="02020603050405020304" pitchFamily="18" charset="0"/>
                        </a:rPr>
                        <a:t> </a:t>
                      </a:r>
                      <a:endParaRPr lang="lv-LV"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endParaRPr lang="lv-LV"/>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4032162"/>
                  </a:ext>
                </a:extLst>
              </a:tr>
              <a:tr h="958807">
                <a:tc vMerge="1">
                  <a:txBody>
                    <a:bodyPr/>
                    <a:lstStyle/>
                    <a:p>
                      <a:endParaRPr lang="lv-LV"/>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lv-LV" sz="1800" i="1" dirty="0">
                          <a:solidFill>
                            <a:srgbClr val="0070C0"/>
                          </a:solidFill>
                          <a:effectLst/>
                          <a:latin typeface="+mn-lt"/>
                          <a:ea typeface="Times New Roman" panose="02020603050405020304" pitchFamily="18" charset="0"/>
                        </a:rPr>
                        <a:t>Piekļuves mat. </a:t>
                      </a:r>
                      <a:r>
                        <a:rPr lang="lv-LV" sz="1800" i="1" dirty="0" err="1">
                          <a:solidFill>
                            <a:srgbClr val="0070C0"/>
                          </a:solidFill>
                          <a:effectLst/>
                          <a:latin typeface="+mn-lt"/>
                          <a:ea typeface="Times New Roman" panose="02020603050405020304" pitchFamily="18" charset="0"/>
                        </a:rPr>
                        <a:t>ielāde</a:t>
                      </a:r>
                      <a:r>
                        <a:rPr lang="lv-LV" sz="1800" i="1" dirty="0">
                          <a:solidFill>
                            <a:srgbClr val="0070C0"/>
                          </a:solidFill>
                          <a:effectLst/>
                          <a:latin typeface="+mn-lt"/>
                          <a:ea typeface="Times New Roman" panose="02020603050405020304" pitchFamily="18" charset="0"/>
                        </a:rPr>
                        <a:t> 8 </a:t>
                      </a:r>
                      <a:r>
                        <a:rPr lang="lv-LV" sz="1800" i="1" dirty="0" err="1">
                          <a:solidFill>
                            <a:srgbClr val="0070C0"/>
                          </a:solidFill>
                          <a:effectLst/>
                          <a:latin typeface="+mn-lt"/>
                          <a:ea typeface="Times New Roman" panose="02020603050405020304" pitchFamily="18" charset="0"/>
                        </a:rPr>
                        <a:t>ned</a:t>
                      </a:r>
                      <a:r>
                        <a:rPr lang="lv-LV" sz="1800" i="1" dirty="0">
                          <a:solidFill>
                            <a:srgbClr val="0070C0"/>
                          </a:solidFill>
                          <a:effectLst/>
                          <a:latin typeface="+mn-lt"/>
                          <a:ea typeface="Times New Roman" panose="02020603050405020304" pitchFamily="18" charset="0"/>
                        </a:rPr>
                        <a:t>. pirms CE</a:t>
                      </a:r>
                      <a:endParaRPr lang="lv-LV" sz="1800" i="1" dirty="0">
                        <a:solidFill>
                          <a:srgbClr val="0070C0"/>
                        </a:solidFill>
                        <a:effectLst/>
                        <a:latin typeface="+mn-lt"/>
                        <a:ea typeface="Calibri" panose="020F0502020204030204" pitchFamily="34" charset="0"/>
                      </a:endParaRPr>
                    </a:p>
                    <a:p>
                      <a:pPr>
                        <a:lnSpc>
                          <a:spcPct val="107000"/>
                        </a:lnSpc>
                        <a:spcAft>
                          <a:spcPts val="800"/>
                        </a:spcAft>
                      </a:pPr>
                      <a:endParaRPr lang="lv-LV"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lv-LV" sz="1800" i="1" dirty="0">
                          <a:solidFill>
                            <a:srgbClr val="0070C0"/>
                          </a:solidFill>
                          <a:effectLst/>
                          <a:latin typeface="+mn-lt"/>
                          <a:ea typeface="Times New Roman" panose="02020603050405020304" pitchFamily="18" charset="0"/>
                        </a:rPr>
                        <a:t>Līdz 20.04.2024.</a:t>
                      </a:r>
                      <a:endParaRPr lang="lv-LV" sz="1800" i="1" dirty="0">
                        <a:solidFill>
                          <a:srgbClr val="0070C0"/>
                        </a:solidFill>
                        <a:effectLst/>
                        <a:latin typeface="+mn-lt"/>
                        <a:ea typeface="Calibri" panose="020F0502020204030204" pitchFamily="34" charset="0"/>
                      </a:endParaRPr>
                    </a:p>
                    <a:p>
                      <a:pPr>
                        <a:lnSpc>
                          <a:spcPct val="107000"/>
                        </a:lnSpc>
                        <a:spcAft>
                          <a:spcPts val="800"/>
                        </a:spcAft>
                      </a:pPr>
                      <a:endParaRPr lang="lv-LV"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lv-LV" sz="2200" dirty="0">
                          <a:solidFill>
                            <a:srgbClr val="000000"/>
                          </a:solidFill>
                          <a:effectLst/>
                          <a:latin typeface="+mn-lt"/>
                          <a:ea typeface="Times New Roman" panose="02020603050405020304" pitchFamily="18" charset="0"/>
                        </a:rPr>
                        <a:t> </a:t>
                      </a:r>
                      <a:endParaRPr lang="lv-LV" sz="22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8027707"/>
                  </a:ext>
                </a:extLst>
              </a:tr>
              <a:tr h="584495">
                <a:tc vMerge="1">
                  <a:txBody>
                    <a:bodyPr/>
                    <a:lstStyle/>
                    <a:p>
                      <a:endParaRPr lang="lv-LV"/>
                    </a:p>
                  </a:txBody>
                  <a:tcPr/>
                </a:tc>
                <a:tc>
                  <a:txBody>
                    <a:bodyPr/>
                    <a:lstStyle/>
                    <a:p>
                      <a:pPr>
                        <a:lnSpc>
                          <a:spcPct val="107000"/>
                        </a:lnSpc>
                        <a:spcAft>
                          <a:spcPts val="800"/>
                        </a:spcAft>
                      </a:pPr>
                      <a:endParaRPr lang="lv-LV" sz="1800" i="1" dirty="0">
                        <a:solidFill>
                          <a:srgbClr val="0070C0"/>
                        </a:solidFill>
                        <a:effectLst/>
                        <a:highlight>
                          <a:srgbClr val="C0C0C0"/>
                        </a:highligh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lv-LV" sz="1600" i="1" dirty="0">
                        <a:solidFill>
                          <a:srgbClr val="0070C0"/>
                        </a:solidFill>
                        <a:effectLst/>
                        <a:highlight>
                          <a:srgbClr val="C0C0C0"/>
                        </a:highligh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lv-LV" sz="2200" dirty="0">
                        <a:effectLst/>
                        <a:highlight>
                          <a:srgbClr val="C0C0C0"/>
                        </a:highligh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lv-LV" sz="2200" dirty="0">
                        <a:effectLst/>
                        <a:highlight>
                          <a:srgbClr val="C0C0C0"/>
                        </a:highligh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lv-LV" sz="2200" dirty="0">
                        <a:effectLst/>
                        <a:highlight>
                          <a:srgbClr val="C0C0C0"/>
                        </a:highligh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907039"/>
                  </a:ext>
                </a:extLst>
              </a:tr>
            </a:tbl>
          </a:graphicData>
        </a:graphic>
      </p:graphicFrame>
      <p:sp>
        <p:nvSpPr>
          <p:cNvPr id="4" name="Slide Number Placeholder 3">
            <a:extLst>
              <a:ext uri="{FF2B5EF4-FFF2-40B4-BE49-F238E27FC236}">
                <a16:creationId xmlns:a16="http://schemas.microsoft.com/office/drawing/2014/main" id="{F153964A-8B04-0E42-BD3D-960F06DB53B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E81DC-A25E-4D0A-B700-64934C5AE172}"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6791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0EB7FB-7965-474E-956A-3D2EEC67DF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E81DC-A25E-4D0A-B700-64934C5AE172}" type="slidenum">
              <a:rPr kumimoji="0" lang="lv-LV"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lv-LV"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8" name="Apakšvirsraksts 4">
            <a:extLst>
              <a:ext uri="{FF2B5EF4-FFF2-40B4-BE49-F238E27FC236}">
                <a16:creationId xmlns:a16="http://schemas.microsoft.com/office/drawing/2014/main" id="{9B3C3B7C-BD4C-4514-AC19-CFB89D7A34EC}"/>
              </a:ext>
            </a:extLst>
          </p:cNvPr>
          <p:cNvSpPr txBox="1">
            <a:spLocks/>
          </p:cNvSpPr>
          <p:nvPr/>
        </p:nvSpPr>
        <p:spPr>
          <a:xfrm>
            <a:off x="3371009" y="6082874"/>
            <a:ext cx="5449982" cy="68207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lv-LV" sz="2000" dirty="0">
                <a:solidFill>
                  <a:srgbClr val="44546A"/>
                </a:solidFill>
                <a:latin typeface="Calibri" panose="020F0502020204030204"/>
              </a:rPr>
              <a:t>Vadības komanda:</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lv-LV" sz="2000" dirty="0">
                <a:solidFill>
                  <a:srgbClr val="44546A"/>
                </a:solidFill>
                <a:latin typeface="Calibri" panose="020F0502020204030204"/>
              </a:rPr>
              <a:t>21</a:t>
            </a:r>
            <a:r>
              <a:rPr lang="en-US" sz="2000" dirty="0">
                <a:solidFill>
                  <a:srgbClr val="44546A"/>
                </a:solidFill>
                <a:latin typeface="Calibri" panose="020F0502020204030204"/>
              </a:rPr>
              <a:t>.</a:t>
            </a:r>
            <a:r>
              <a:rPr lang="lv-LV" sz="2000" dirty="0">
                <a:solidFill>
                  <a:srgbClr val="44546A"/>
                </a:solidFill>
                <a:latin typeface="Calibri" panose="020F0502020204030204"/>
              </a:rPr>
              <a:t>11</a:t>
            </a:r>
            <a:r>
              <a:rPr kumimoji="0" lang="lv-LV" sz="2000" b="0" i="0" u="none" strike="noStrike" kern="1200" cap="none" spc="0" normalizeH="0" baseline="0" noProof="0" dirty="0">
                <a:ln>
                  <a:noFill/>
                </a:ln>
                <a:solidFill>
                  <a:srgbClr val="44546A"/>
                </a:solidFill>
                <a:effectLst/>
                <a:uLnTx/>
                <a:uFillTx/>
                <a:latin typeface="Calibri" panose="020F0502020204030204"/>
                <a:ea typeface="+mn-ea"/>
                <a:cs typeface="+mn-cs"/>
              </a:rPr>
              <a:t>.2023.</a:t>
            </a:r>
          </a:p>
        </p:txBody>
      </p:sp>
      <p:sp>
        <p:nvSpPr>
          <p:cNvPr id="17" name="Apakšvirsraksts 4">
            <a:extLst>
              <a:ext uri="{FF2B5EF4-FFF2-40B4-BE49-F238E27FC236}">
                <a16:creationId xmlns:a16="http://schemas.microsoft.com/office/drawing/2014/main" id="{57A714F0-8C75-4E2E-9FD2-65005EC15F99}"/>
              </a:ext>
            </a:extLst>
          </p:cNvPr>
          <p:cNvSpPr txBox="1">
            <a:spLocks/>
          </p:cNvSpPr>
          <p:nvPr/>
        </p:nvSpPr>
        <p:spPr>
          <a:xfrm>
            <a:off x="0" y="4518516"/>
            <a:ext cx="12192000" cy="799517"/>
          </a:xfrm>
          <a:prstGeom prst="rect">
            <a:avLst/>
          </a:prstGeom>
          <a:solidFill>
            <a:schemeClr val="bg1"/>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lv-LV" sz="3200" b="1" i="0" u="none" strike="noStrike" kern="1200" cap="none" spc="0" normalizeH="0" baseline="0" noProof="0" dirty="0">
              <a:ln>
                <a:noFill/>
              </a:ln>
              <a:solidFill>
                <a:srgbClr val="302F7B"/>
              </a:solidFill>
              <a:effectLst/>
              <a:uLnTx/>
              <a:uFillTx/>
              <a:latin typeface="Calibri" panose="020F0502020204030204"/>
              <a:ea typeface="+mn-ea"/>
              <a:cs typeface="+mn-cs"/>
            </a:endParaRPr>
          </a:p>
        </p:txBody>
      </p:sp>
      <p:pic>
        <p:nvPicPr>
          <p:cNvPr id="14" name="Picture 4" descr="Logo, company name&#10;&#10;Description automatically generated">
            <a:extLst>
              <a:ext uri="{FF2B5EF4-FFF2-40B4-BE49-F238E27FC236}">
                <a16:creationId xmlns:a16="http://schemas.microsoft.com/office/drawing/2014/main" id="{06AB306A-DCDA-49C7-8828-712DB22117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1099" y="1670857"/>
            <a:ext cx="4289802" cy="2370116"/>
          </a:xfrm>
          <a:prstGeom prst="rect">
            <a:avLst/>
          </a:prstGeom>
        </p:spPr>
      </p:pic>
      <p:sp>
        <p:nvSpPr>
          <p:cNvPr id="4" name="Taisnstūris 3">
            <a:extLst>
              <a:ext uri="{FF2B5EF4-FFF2-40B4-BE49-F238E27FC236}">
                <a16:creationId xmlns:a16="http://schemas.microsoft.com/office/drawing/2014/main" id="{AB6008D4-BB29-4E0E-BCDB-F67D1469C349}"/>
              </a:ext>
            </a:extLst>
          </p:cNvPr>
          <p:cNvSpPr/>
          <p:nvPr/>
        </p:nvSpPr>
        <p:spPr>
          <a:xfrm>
            <a:off x="3016605" y="4528928"/>
            <a:ext cx="6158801" cy="769441"/>
          </a:xfrm>
          <a:prstGeom prst="rect">
            <a:avLst/>
          </a:prstGeom>
          <a:noFill/>
        </p:spPr>
        <p:txBody>
          <a:bodyPr wrap="none" lIns="91440" tIns="45720" rIns="91440" bIns="45720">
            <a:spAutoFit/>
          </a:bodyPr>
          <a:lstStyle/>
          <a:p>
            <a:pPr algn="ctr"/>
            <a:r>
              <a:rPr lang="lv-LV" sz="4400" b="0" cap="none" spc="0" dirty="0">
                <a:ln w="0"/>
                <a:solidFill>
                  <a:srgbClr val="302F7B"/>
                </a:solidFill>
              </a:rPr>
              <a:t>PALDIES PAR UZMANĪBU!</a:t>
            </a:r>
          </a:p>
        </p:txBody>
      </p:sp>
    </p:spTree>
    <p:extLst>
      <p:ext uri="{BB962C8B-B14F-4D97-AF65-F5344CB8AC3E}">
        <p14:creationId xmlns:p14="http://schemas.microsoft.com/office/powerpoint/2010/main" val="26214097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744</Words>
  <Application>Microsoft Office PowerPoint</Application>
  <PresentationFormat>Widescreen</PresentationFormat>
  <Paragraphs>107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RobustaTLPro-Regular</vt:lpstr>
      <vt:lpstr>Times New Roman</vt:lpstr>
      <vt:lpstr>Office Theme</vt:lpstr>
      <vt:lpstr>VALSTS PĀRBAUDES DARBU NORISES LAIKI  AL ( augstākajā mācību satura apguves līmenī) 2023./2024.MĀCĪBU GADĀ 12.a Murjāņos, Klintslejas 4, Saulkrastu novadā   </vt:lpstr>
      <vt:lpstr>  Pieteikšanās Valsts pārbaudījumiem AL līdz 15.decembrim  *Valsts pārbaudes darbs ir nokārtots, ja sasniegti 15% *Visu valsts pārbaudes darbu programmas tiks publicētas II semestra sākumā e_adrese : https://www.visc.gov.lv/lv/valsts-parbaudes-darbu-programmas  </vt:lpstr>
      <vt:lpstr> 3   3.Valsts pārbaudes darbi par vispārējās vidējās izglītība ieguvi 12.a  klase –AL Projekta darbs-  https://docs.google.com/spreadsheets/d/1yyubu4QrKn6pz-jMdPE30KZFJeJjMsfXoguhXcvsDAM/edit?usp=sharing Monitoringa darbs   - pēc izvēles -Fizika, Ķīmija, Bioloģija      </vt:lpstr>
      <vt:lpstr> 3.Valsts pārbaudes darbi par vispārējās vidējās izglītība ieguvi 12.a  klase –AL  Valsts pārbaudes darbs ir nokārtots, ja sasniegti 15% attiecībā uz pamatprasmēm un pamatzināšanām.  </vt:lpstr>
      <vt:lpstr>3.Valsts pārbaudes darbi par vispārējās vidējās izglītība ieguvi 12.a  klase -AL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VALSTS PĀRBAUDES DARBU NORISES LAIKI  AL ( augstākajā mācību satura apguves līmenī) 2023./2024.MĀCĪBU GADĀ 12.a Murjāņos, Klintslejas 4, Saulkrastu novadā   </dc:title>
  <dc:creator>Frančeska Ģēvele</dc:creator>
  <cp:lastModifiedBy>Frančeska Ģēvele</cp:lastModifiedBy>
  <cp:revision>4</cp:revision>
  <dcterms:created xsi:type="dcterms:W3CDTF">2023-11-22T08:59:59Z</dcterms:created>
  <dcterms:modified xsi:type="dcterms:W3CDTF">2023-11-22T10:17:45Z</dcterms:modified>
</cp:coreProperties>
</file>