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466" r:id="rId3"/>
    <p:sldId id="445" r:id="rId4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161D6-70DA-42B6-AC66-367B22346380}" type="datetimeFigureOut">
              <a:rPr lang="lv-LV" smtClean="0"/>
              <a:t>22.11.2023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3B554-71FD-4B2E-B86F-6A96918C4DE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48403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026D87-702A-4B04-8E8B-C4C5C0A0BACC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464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8CDC2-3EF4-2DB7-A3EF-DCC41E1441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F1E8DE-930F-799F-F3BC-64CDCD1FF5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E4CF0-23DC-57F2-6FCE-D5A7F189B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523E-8BF7-4CF9-BB48-8164B9F72E7E}" type="datetimeFigureOut">
              <a:rPr lang="lv-LV" smtClean="0"/>
              <a:t>22.11.2023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C122F-97BA-D1D5-E955-53321EB6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0BD45-FA43-E9F0-F01D-862B0F900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8B6A-D09E-4C8A-A057-DBF4F22A8FF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513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E63B5-5214-2815-E5A0-13CE90EB2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A0F093-ADEC-69B5-8748-7B6BA8014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D9B98-6FF0-A361-75BF-8C42E0632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523E-8BF7-4CF9-BB48-8164B9F72E7E}" type="datetimeFigureOut">
              <a:rPr lang="lv-LV" smtClean="0"/>
              <a:t>22.11.2023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68DC4-A8D8-DF09-9A68-E35A45ECC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FD5D7-FF3A-291C-A16B-0B766625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8B6A-D09E-4C8A-A057-DBF4F22A8FF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258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98423C-27D6-2B62-608E-91A18B4F06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C5733-6850-9C9F-D437-D3C79D42B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E7CEE-B2DB-9678-A242-13456153F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523E-8BF7-4CF9-BB48-8164B9F72E7E}" type="datetimeFigureOut">
              <a:rPr lang="lv-LV" smtClean="0"/>
              <a:t>22.11.2023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A6113-4A8B-88F8-5A13-7AF358B9E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AF5F3-B89B-0189-B42D-1E0407CD6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8B6A-D09E-4C8A-A057-DBF4F22A8FF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6661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B0835-AF4D-D200-D020-10C0FC401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D268F-7131-763A-A3AE-9A89B4D71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ED331-FB3A-F160-D002-B64F20D6C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523E-8BF7-4CF9-BB48-8164B9F72E7E}" type="datetimeFigureOut">
              <a:rPr lang="lv-LV" smtClean="0"/>
              <a:t>22.11.2023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AE3B5-6A9F-F14D-F36A-56A5905E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AE80B-7AC0-6C9D-B4EF-E4181065B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8B6A-D09E-4C8A-A057-DBF4F22A8FF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189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34BAA-ABDD-571E-F5F8-BB9F34D2F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7CFBA-3C41-F737-839C-96E3B9849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67955-D878-47C0-8A57-246D388A9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523E-8BF7-4CF9-BB48-8164B9F72E7E}" type="datetimeFigureOut">
              <a:rPr lang="lv-LV" smtClean="0"/>
              <a:t>22.11.2023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4F2E3-5F45-1568-2E9E-CEE67A68E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C0C65-C534-6CF3-DCE8-DEAF26F6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8B6A-D09E-4C8A-A057-DBF4F22A8FF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7213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123BD-9FC0-201D-BD37-A0F848AF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F8A05-A6BE-2BAA-E887-381C6119A3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ABB95D-8158-44FB-D196-08554AD2B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FBA746-4A81-E886-585B-5698589D4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523E-8BF7-4CF9-BB48-8164B9F72E7E}" type="datetimeFigureOut">
              <a:rPr lang="lv-LV" smtClean="0"/>
              <a:t>22.11.2023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42B4F-7BF1-5B56-1EE3-40ADED9DA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F6152-7123-F630-DB53-7C9147BD1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8B6A-D09E-4C8A-A057-DBF4F22A8FF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3989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2C7DB-CED9-39A5-36FE-6F0A50B84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3217D-D5AC-AB29-A8D9-9E25D2493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858BDA-D616-353A-D123-D7B3BD042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523006-AF58-FD0F-598A-43F977386E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84C142-AF3D-95DA-540D-54CB9F4BC6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3F1FF9-35D0-1623-2F94-EBC77ADA1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523E-8BF7-4CF9-BB48-8164B9F72E7E}" type="datetimeFigureOut">
              <a:rPr lang="lv-LV" smtClean="0"/>
              <a:t>22.11.2023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C804C7-E4F5-A9F3-C5BD-0AB336790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71A3D5-EFE0-1A38-1714-0D948BFD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8B6A-D09E-4C8A-A057-DBF4F22A8FF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0090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250C0-2BE8-C6ED-1602-D5D403963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B2AC0E-5617-AECA-1E46-2519EBE6D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523E-8BF7-4CF9-BB48-8164B9F72E7E}" type="datetimeFigureOut">
              <a:rPr lang="lv-LV" smtClean="0"/>
              <a:t>22.11.2023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17C125-2888-03D9-1561-F12008001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25459-B90A-ABE3-1C58-58FB6DDFF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8B6A-D09E-4C8A-A057-DBF4F22A8FF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0127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F6DA48-6016-2C2B-0C03-D956EBE1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523E-8BF7-4CF9-BB48-8164B9F72E7E}" type="datetimeFigureOut">
              <a:rPr lang="lv-LV" smtClean="0"/>
              <a:t>22.11.2023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48C2E7-956F-C543-A20C-92E3FDE05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5F1F96-0C0C-C58C-4B90-5B63DF6D8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8B6A-D09E-4C8A-A057-DBF4F22A8FF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726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0243A-4DED-DEBC-C25B-7C7F401DC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CBC7B-DC34-4F64-6E4A-841CE602A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0D6AF6-9714-BC8F-0A3B-BD0CC3F52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51AD3-7664-1E51-7EF1-3F1D42BE8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523E-8BF7-4CF9-BB48-8164B9F72E7E}" type="datetimeFigureOut">
              <a:rPr lang="lv-LV" smtClean="0"/>
              <a:t>22.11.2023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CD78A-C4BC-F864-176B-40B85963F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BB1064-3B9F-E157-00B6-7F0490ED3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8B6A-D09E-4C8A-A057-DBF4F22A8FF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4266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8578D-E0C0-38E0-2C9C-C749BADA2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F8ECD5-2A35-324D-86A7-9BAE226599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014F6-9F38-F38C-47E0-DC2B33153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171FD-7B4B-9A84-CE7A-9D14F31B9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523E-8BF7-4CF9-BB48-8164B9F72E7E}" type="datetimeFigureOut">
              <a:rPr lang="lv-LV" smtClean="0"/>
              <a:t>22.11.2023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35844-ABCE-BDB1-5E0D-2E613643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4BBBF-1FAD-8557-5305-ABEDC5967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8B6A-D09E-4C8A-A057-DBF4F22A8FF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4488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49925C-DD68-73F8-984B-5243C4F77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8D3341-C637-D55F-8EF4-9AC4FA8CF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D2676-566B-A742-4907-54EF5E24A8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523E-8BF7-4CF9-BB48-8164B9F72E7E}" type="datetimeFigureOut">
              <a:rPr lang="lv-LV" smtClean="0"/>
              <a:t>22.11.2023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903D2-BEB7-CFFC-2EB1-E0EA37749B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27345-2E44-2A27-81A3-15FD3F918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58B6A-D09E-4C8A-A057-DBF4F22A8FF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5432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ps.gov.l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sc.gov.lv/lv/valsts-parbaudes-darbu-programma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44810-4B55-4870-1D63-9BD0CC188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479675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VALSTS PĀRBAUDES DARBU NORISES LAIKI </a:t>
            </a: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lv-LV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2023./2024.MĀCĪBU GADĀ 9.a klasei </a:t>
            </a: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Murjāņos, </a:t>
            </a:r>
            <a:r>
              <a:rPr lang="lv-LV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Klintslejas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4, Saulkrastu novadā</a:t>
            </a: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lv-LV" sz="1800" i="1" dirty="0">
                <a:solidFill>
                  <a:srgbClr val="414142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C84A3-B2BB-D1AA-3EF2-FA72B5364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90864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r>
              <a:rPr lang="lv-LV" sz="1700" i="1" dirty="0">
                <a:solidFill>
                  <a:srgbClr val="414142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	Saskaņā ar 20.06.2023. Ministru kabineta noteikumiem  Nr.314 “Noteikumi par valsts pārbaudes darbu norises laiku 2023./2024.mācību gadā”,</a:t>
            </a:r>
          </a:p>
          <a:p>
            <a:pPr algn="r"/>
            <a:r>
              <a:rPr lang="lv-LV" sz="17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05.07.2022. Ministru kabineta noteikumi Nr. 398 “Noteikumi par centralizēto eksāmenu saturu un norises kārtību”</a:t>
            </a:r>
            <a:r>
              <a:rPr lang="lv-LV" sz="1700" i="1" dirty="0">
                <a:solidFill>
                  <a:srgbClr val="414142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lv-LV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lv-LV" i="1" dirty="0">
                <a:solidFill>
                  <a:srgbClr val="414142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lv-LV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45177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154F5-7A13-0B20-3A09-73FB7F996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b="1" dirty="0">
                <a:solidFill>
                  <a:schemeClr val="accent1"/>
                </a:solidFill>
              </a:rPr>
              <a:t>Pieteikšanās Valsts pārbaudījumiem līdz 15.decembrim</a:t>
            </a:r>
            <a:endParaRPr lang="lv-LV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DD2DC-4DF8-6BE5-6079-307E1850C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b="0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Saskaņā ar  </a:t>
            </a:r>
            <a:r>
              <a:rPr lang="lv-LV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Ministru </a:t>
            </a:r>
            <a:r>
              <a:rPr lang="lv-LV" dirty="0">
                <a:solidFill>
                  <a:srgbClr val="414142"/>
                </a:solidFill>
                <a:latin typeface="Arial" panose="020B0604020202020204" pitchFamily="34" charset="0"/>
              </a:rPr>
              <a:t>kabineta </a:t>
            </a:r>
            <a:r>
              <a:rPr lang="lv-LV" i="0" dirty="0">
                <a:solidFill>
                  <a:srgbClr val="414142"/>
                </a:solidFill>
                <a:effectLst/>
                <a:latin typeface="Arial" panose="020B0604020202020204" pitchFamily="34" charset="0"/>
              </a:rPr>
              <a:t> noteikumiem Nr. 398 31.1. punktu </a:t>
            </a:r>
            <a:r>
              <a:rPr lang="lv-LV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izglītības iestāde piesaka izglītojamos vispārējās pamatizglītības eksāmeniem  </a:t>
            </a:r>
            <a:endParaRPr lang="lv-LV" i="0" dirty="0">
              <a:solidFill>
                <a:srgbClr val="0070C0"/>
              </a:solidFill>
              <a:effectLst/>
              <a:latin typeface="RobustaTLPro-Regular"/>
            </a:endParaRPr>
          </a:p>
          <a:p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izglītības iestādei VPS </a:t>
            </a:r>
            <a:r>
              <a:rPr lang="lv-LV" b="0" i="0" u="sng" dirty="0">
                <a:effectLst/>
                <a:latin typeface="RobustaTLPro-Regular"/>
                <a:hlinkClick r:id="rId2"/>
              </a:rPr>
              <a:t>https://vps.gov.lv/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 jāpiesaka izglītojamos vispārējās pamatizglītības eksāmeniem līdz 15.decembrim, pamatojoties uz:</a:t>
            </a:r>
          </a:p>
          <a:p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9. klases izglītojamā iesniegumu;</a:t>
            </a:r>
          </a:p>
          <a:p>
            <a:r>
              <a:rPr lang="lv-LV" b="0" i="0" dirty="0">
                <a:solidFill>
                  <a:srgbClr val="212529"/>
                </a:solidFill>
                <a:effectLst/>
                <a:latin typeface="RobustaTLPro-Medium"/>
              </a:rPr>
              <a:t>savukārt 9. klašu skolēnu vecāki raksta apliecinājumu izglītības iestādei, kurā norāda, ka viņu bērns kārtos  eksāmenus par pamatizglītības programmas apguvi.</a:t>
            </a: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B9900-EA5A-2400-6737-FE59257FF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81DC-A25E-4D0A-B700-64934C5AE172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42880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6CB5D-52BE-3350-953D-9FC4F7554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7" y="292963"/>
            <a:ext cx="11979968" cy="2352583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lv-LV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lang="lv-LV" sz="2400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1</a:t>
            </a:r>
            <a:r>
              <a:rPr lang="lv-LV" sz="2400" b="1" dirty="0">
                <a:solidFill>
                  <a:srgbClr val="0070C0"/>
                </a:solidFill>
                <a:effectLst/>
                <a:latin typeface="+mn-lt"/>
                <a:ea typeface="Times New Roman" panose="02020603050405020304" pitchFamily="18" charset="0"/>
              </a:rPr>
              <a:t>.Valsts pārbaudes darbi par vispārējās pamatizglītības ieguvi 9.a klase</a:t>
            </a:r>
            <a:br>
              <a:rPr lang="lv-LV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lv-LV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lv-LV" sz="16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Valsts pārbaudes darbs ir nokārtots, ja sasniegti 15%</a:t>
            </a:r>
            <a:br>
              <a:rPr lang="lv-LV" sz="1600" i="1" dirty="0">
                <a:solidFill>
                  <a:srgbClr val="212529"/>
                </a:solidFill>
                <a:latin typeface="+mn-lt"/>
                <a:cs typeface="Times New Roman" panose="02020603050405020304" pitchFamily="18" charset="0"/>
              </a:rPr>
            </a:br>
            <a:r>
              <a:rPr lang="lv-LV" sz="1600" i="1" dirty="0">
                <a:solidFill>
                  <a:srgbClr val="212529"/>
                </a:solidFill>
                <a:latin typeface="+mn-lt"/>
                <a:cs typeface="Times New Roman" panose="02020603050405020304" pitchFamily="18" charset="0"/>
              </a:rPr>
              <a:t>** Visu valsts pārbaudes darbu programmas tiks publicētas II semestra sākumā</a:t>
            </a:r>
            <a:br>
              <a:rPr lang="lv-LV" sz="1600" dirty="0">
                <a:latin typeface="+mn-lt"/>
                <a:cs typeface="Times New Roman" panose="02020603050405020304" pitchFamily="18" charset="0"/>
              </a:rPr>
            </a:br>
            <a:r>
              <a:rPr lang="lv-LV" sz="1600" i="1" dirty="0" err="1">
                <a:latin typeface="+mn-lt"/>
                <a:cs typeface="Times New Roman" panose="02020603050405020304" pitchFamily="18" charset="0"/>
              </a:rPr>
              <a:t>e_adrese</a:t>
            </a:r>
            <a:r>
              <a:rPr lang="lv-LV" sz="1600" i="1" dirty="0">
                <a:latin typeface="+mn-lt"/>
                <a:cs typeface="Times New Roman" panose="02020603050405020304" pitchFamily="18" charset="0"/>
              </a:rPr>
              <a:t> : </a:t>
            </a:r>
            <a:r>
              <a:rPr lang="lv-LV" sz="1600" i="1" dirty="0">
                <a:latin typeface="+mn-lt"/>
                <a:cs typeface="Times New Roman" panose="02020603050405020304" pitchFamily="18" charset="0"/>
                <a:hlinkClick r:id="rId3"/>
              </a:rPr>
              <a:t>https://www.visc.gov.lv/lv/valsts-parbaudes-darbu-programmas </a:t>
            </a:r>
            <a:br>
              <a:rPr lang="lv-LV" sz="1600" i="1" dirty="0">
                <a:latin typeface="+mn-lt"/>
                <a:cs typeface="Times New Roman" panose="02020603050405020304" pitchFamily="18" charset="0"/>
              </a:rPr>
            </a:br>
            <a:br>
              <a:rPr lang="lv-LV" sz="1600" i="1" dirty="0">
                <a:latin typeface="+mn-lt"/>
                <a:cs typeface="Times New Roman" panose="02020603050405020304" pitchFamily="18" charset="0"/>
              </a:rPr>
            </a:br>
            <a:r>
              <a:rPr lang="lv-LV" sz="2000" b="1" dirty="0">
                <a:solidFill>
                  <a:schemeClr val="accent1"/>
                </a:solidFill>
                <a:latin typeface="RobustaTLPro-Regular"/>
                <a:ea typeface="Calibri" panose="020F0502020204030204" pitchFamily="34" charset="0"/>
              </a:rPr>
              <a:t>9</a:t>
            </a:r>
            <a:r>
              <a:rPr lang="lv-LV" sz="2000" b="1" dirty="0">
                <a:solidFill>
                  <a:schemeClr val="accent1"/>
                </a:solidFill>
                <a:effectLst/>
                <a:latin typeface="RobustaTLPro-Regular"/>
              </a:rPr>
              <a:t>. klases skolēniem  starpdisciplinārs pārbaudes darbs </a:t>
            </a:r>
            <a:r>
              <a:rPr lang="lv-LV" sz="2000" b="1" dirty="0">
                <a:solidFill>
                  <a:schemeClr val="accent1"/>
                </a:solidFill>
                <a:latin typeface="RobustaTLPro-Regular"/>
              </a:rPr>
              <a:t>notiks 2024. gadā no 22. līdz 26. aprīlim</a:t>
            </a:r>
            <a:br>
              <a:rPr lang="lv-LV" sz="2000" b="1" dirty="0">
                <a:solidFill>
                  <a:srgbClr val="FF0000"/>
                </a:solidFill>
                <a:latin typeface="RobustaTLPro-Regular"/>
              </a:rPr>
            </a:br>
            <a:r>
              <a:rPr lang="lv-LV" sz="2000" b="1" dirty="0">
                <a:solidFill>
                  <a:srgbClr val="0070C0"/>
                </a:solidFill>
                <a:latin typeface="RobustaTLPro-Regular"/>
              </a:rPr>
              <a:t> </a:t>
            </a:r>
            <a:r>
              <a:rPr lang="lv-LV" sz="2000" i="1" dirty="0">
                <a:solidFill>
                  <a:srgbClr val="0070C0"/>
                </a:solidFill>
                <a:effectLst/>
                <a:latin typeface="RobustaTLPro-Regular"/>
              </a:rPr>
              <a:t>(sociālās un pilsoniskās, dabaszinātņu un tehnoloģiju jomās</a:t>
            </a:r>
            <a:r>
              <a:rPr lang="lv-LV" sz="2000" i="1" dirty="0">
                <a:solidFill>
                  <a:srgbClr val="212529"/>
                </a:solidFill>
                <a:effectLst/>
                <a:latin typeface="RobustaTLPro-Regular"/>
              </a:rPr>
              <a:t>)  </a:t>
            </a:r>
            <a:br>
              <a:rPr lang="lv-LV" sz="1400" i="1" dirty="0">
                <a:solidFill>
                  <a:srgbClr val="212529"/>
                </a:solidFill>
                <a:effectLst/>
                <a:latin typeface="RobustaTLPro-Regular"/>
              </a:rPr>
            </a:br>
            <a:br>
              <a:rPr lang="lv-LV" sz="1100" b="0" i="0" dirty="0">
                <a:solidFill>
                  <a:srgbClr val="212529"/>
                </a:solidFill>
                <a:effectLst/>
                <a:latin typeface="RobustaTLPro-Regular"/>
              </a:rPr>
            </a:br>
            <a:r>
              <a:rPr lang="lv-LV" sz="1100" b="0" i="0" dirty="0">
                <a:solidFill>
                  <a:srgbClr val="212529"/>
                </a:solidFill>
                <a:effectLst/>
                <a:latin typeface="RobustaTLPro-Regular"/>
              </a:rPr>
              <a:t>. </a:t>
            </a:r>
            <a:endParaRPr lang="lv-LV" sz="2800" dirty="0">
              <a:latin typeface="+mn-lt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C8B804A-A015-5011-A97B-2C23D9FAF7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150155"/>
              </p:ext>
            </p:extLst>
          </p:nvPr>
        </p:nvGraphicFramePr>
        <p:xfrm>
          <a:off x="106017" y="2645546"/>
          <a:ext cx="11979968" cy="3847328"/>
        </p:xfrm>
        <a:graphic>
          <a:graphicData uri="http://schemas.openxmlformats.org/drawingml/2006/table">
            <a:tbl>
              <a:tblPr bandRow="1"/>
              <a:tblGrid>
                <a:gridCol w="2451653">
                  <a:extLst>
                    <a:ext uri="{9D8B030D-6E8A-4147-A177-3AD203B41FA5}">
                      <a16:colId xmlns:a16="http://schemas.microsoft.com/office/drawing/2014/main" val="93382822"/>
                    </a:ext>
                  </a:extLst>
                </a:gridCol>
                <a:gridCol w="1590260">
                  <a:extLst>
                    <a:ext uri="{9D8B030D-6E8A-4147-A177-3AD203B41FA5}">
                      <a16:colId xmlns:a16="http://schemas.microsoft.com/office/drawing/2014/main" val="1926073317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1258512801"/>
                    </a:ext>
                  </a:extLst>
                </a:gridCol>
                <a:gridCol w="1762539">
                  <a:extLst>
                    <a:ext uri="{9D8B030D-6E8A-4147-A177-3AD203B41FA5}">
                      <a16:colId xmlns:a16="http://schemas.microsoft.com/office/drawing/2014/main" val="316232721"/>
                    </a:ext>
                  </a:extLst>
                </a:gridCol>
                <a:gridCol w="1974574">
                  <a:extLst>
                    <a:ext uri="{9D8B030D-6E8A-4147-A177-3AD203B41FA5}">
                      <a16:colId xmlns:a16="http://schemas.microsoft.com/office/drawing/2014/main" val="2901957818"/>
                    </a:ext>
                  </a:extLst>
                </a:gridCol>
                <a:gridCol w="2332385">
                  <a:extLst>
                    <a:ext uri="{9D8B030D-6E8A-4147-A177-3AD203B41FA5}">
                      <a16:colId xmlns:a16="http://schemas.microsoft.com/office/drawing/2014/main" val="302643026"/>
                    </a:ext>
                  </a:extLst>
                </a:gridCol>
              </a:tblGrid>
              <a:tr h="732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Centralizētais eksāmens</a:t>
                      </a:r>
                      <a:endParaRPr lang="lv-LV" sz="2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Norises laiks</a:t>
                      </a:r>
                      <a:endParaRPr lang="lv-LV" sz="2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Norises laiks</a:t>
                      </a:r>
                      <a:endParaRPr lang="lv-LV" sz="2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Norises laiks</a:t>
                      </a:r>
                      <a:endParaRPr lang="lv-LV" sz="2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Norises laiks</a:t>
                      </a:r>
                      <a:endParaRPr lang="lv-LV" sz="2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Norises laiks</a:t>
                      </a:r>
                      <a:endParaRPr lang="lv-LV" sz="2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624372"/>
                  </a:ext>
                </a:extLst>
              </a:tr>
              <a:tr h="641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CE </a:t>
                      </a:r>
                      <a:r>
                        <a:rPr lang="lv-LV" sz="2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Roboto Black" panose="02000000000000000000" pitchFamily="2" charset="0"/>
                          <a:cs typeface="Roboto Black" panose="02000000000000000000" pitchFamily="2" charset="0"/>
                        </a:rPr>
                        <a:t>daļas</a:t>
                      </a:r>
                      <a:r>
                        <a:rPr lang="lv-LV" sz="2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:</a:t>
                      </a:r>
                      <a:endParaRPr lang="lv-LV" sz="2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Rakstu daļa </a:t>
                      </a:r>
                      <a:endParaRPr lang="lv-LV" sz="2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Mutvārdu daļa</a:t>
                      </a:r>
                      <a:endParaRPr lang="lv-LV" sz="2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lv-LV" sz="2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lv-LV" sz="2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lv-LV" sz="2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337948"/>
                  </a:ext>
                </a:extLst>
              </a:tr>
              <a:tr h="619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lv-LV" sz="2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lv-LV" sz="2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800"/>
                        </a:spcAft>
                        <a:buAutoNum type="arabicPeriod"/>
                      </a:pPr>
                      <a:r>
                        <a:rPr lang="lv-LV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Diena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2.diena</a:t>
                      </a:r>
                      <a:endParaRPr lang="lv-LV" sz="2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3.diena</a:t>
                      </a:r>
                      <a:endParaRPr lang="lv-LV" sz="2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4.diena</a:t>
                      </a:r>
                      <a:endParaRPr lang="lv-LV" sz="2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46184"/>
                  </a:ext>
                </a:extLst>
              </a:tr>
              <a:tr h="61768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lv-LV" sz="2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Noto Sans Symbols"/>
                        </a:rPr>
                        <a:t>Angļu valodā</a:t>
                      </a:r>
                      <a:endParaRPr lang="lv-LV" sz="2200" dirty="0">
                        <a:effectLst/>
                        <a:latin typeface="+mn-lt"/>
                        <a:ea typeface="Noto Sans Symbols"/>
                        <a:cs typeface="Noto Sans Symbol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22.05.2024.</a:t>
                      </a:r>
                      <a:endParaRPr lang="lv-LV" sz="2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* 22.05.2024.</a:t>
                      </a:r>
                      <a:endParaRPr lang="lv-LV" sz="2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**23.05.2024.</a:t>
                      </a:r>
                      <a:endParaRPr lang="lv-LV" sz="2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***24.05.2024.</a:t>
                      </a:r>
                      <a:endParaRPr lang="lv-LV" sz="2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lv-LV" sz="2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5945915"/>
                  </a:ext>
                </a:extLst>
              </a:tr>
              <a:tr h="61768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lv-LV" sz="2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Noto Sans Symbols"/>
                        </a:rPr>
                        <a:t>Latviešu valoda</a:t>
                      </a:r>
                      <a:endParaRPr lang="lv-LV" sz="2200" dirty="0">
                        <a:effectLst/>
                        <a:latin typeface="+mn-lt"/>
                        <a:ea typeface="Noto Sans Symbols"/>
                        <a:cs typeface="Noto Sans Symbol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28.05.2024.</a:t>
                      </a:r>
                      <a:endParaRPr lang="lv-LV" sz="2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*27.05.2024.</a:t>
                      </a:r>
                      <a:endParaRPr lang="lv-LV" sz="2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**28.05.2024.</a:t>
                      </a:r>
                      <a:endParaRPr lang="lv-LV" sz="2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***29.05.2024.</a:t>
                      </a:r>
                      <a:endParaRPr lang="lv-LV" sz="2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****30.05.2024.</a:t>
                      </a:r>
                      <a:endParaRPr lang="lv-LV" sz="2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806015"/>
                  </a:ext>
                </a:extLst>
              </a:tr>
              <a:tr h="61768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lv-LV" sz="2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Noto Sans Symbols"/>
                        </a:rPr>
                        <a:t>Matemātika</a:t>
                      </a:r>
                      <a:endParaRPr lang="lv-LV" sz="2200" dirty="0">
                        <a:effectLst/>
                        <a:latin typeface="+mn-lt"/>
                        <a:ea typeface="Noto Sans Symbols"/>
                        <a:cs typeface="Noto Sans Symbol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04.06.2024.</a:t>
                      </a:r>
                      <a:endParaRPr lang="lv-LV" sz="2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lv-LV" sz="2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lv-LV" sz="2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lv-LV" sz="2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lv-LV" sz="2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969336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CA5D69-3C51-B740-8809-0B0933575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0E81DC-A25E-4D0A-B700-64934C5AE172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513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322</Words>
  <Application>Microsoft Office PowerPoint</Application>
  <PresentationFormat>Widescreen</PresentationFormat>
  <Paragraphs>48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RobustaTLPro-Medium</vt:lpstr>
      <vt:lpstr>RobustaTLPro-Regular</vt:lpstr>
      <vt:lpstr>Times New Roman</vt:lpstr>
      <vt:lpstr>Office Theme</vt:lpstr>
      <vt:lpstr>VALSTS PĀRBAUDES DARBU NORISES LAIKI  2023./2024.MĀCĪBU GADĀ 9.a klasei  Murjāņos, Klintslejas 4, Saulkrastu novadā   </vt:lpstr>
      <vt:lpstr>Pieteikšanās Valsts pārbaudījumiem līdz 15.decembrim</vt:lpstr>
      <vt:lpstr> 1.Valsts pārbaudes darbi par vispārējās pamatizglītības ieguvi 9.a klase * Valsts pārbaudes darbs ir nokārtots, ja sasniegti 15% ** Visu valsts pārbaudes darbu programmas tiks publicētas II semestra sākumā e_adrese : https://www.visc.gov.lv/lv/valsts-parbaudes-darbu-programmas   9. klases skolēniem  starpdisciplinārs pārbaudes darbs notiks 2024. gadā no 22. līdz 26. aprīlim  (sociālās un pilsoniskās, dabaszinātņu un tehnoloģiju jomās)    .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VALSTS PĀRBAUDES DARBU NORISES LAIKI  2023./2024.MĀCĪBU GADĀ 9.a klasei  Murjāņos, Klintslejas 4, Saulkrastu novadā   </dc:title>
  <dc:creator>Frančeska Ģēvele</dc:creator>
  <cp:lastModifiedBy>Frančeska Ģēvele</cp:lastModifiedBy>
  <cp:revision>3</cp:revision>
  <dcterms:created xsi:type="dcterms:W3CDTF">2023-11-22T08:58:14Z</dcterms:created>
  <dcterms:modified xsi:type="dcterms:W3CDTF">2023-11-22T10:17:26Z</dcterms:modified>
</cp:coreProperties>
</file>