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sldIdLst>
    <p:sldId id="293" r:id="rId3"/>
    <p:sldId id="460" r:id="rId4"/>
    <p:sldId id="461" r:id="rId5"/>
    <p:sldId id="462" r:id="rId6"/>
    <p:sldId id="448" r:id="rId7"/>
    <p:sldId id="420" r:id="rId8"/>
    <p:sldId id="421" r:id="rId9"/>
    <p:sldId id="422" r:id="rId10"/>
    <p:sldId id="433" r:id="rId11"/>
    <p:sldId id="449" r:id="rId12"/>
    <p:sldId id="464" r:id="rId13"/>
    <p:sldId id="458" r:id="rId14"/>
    <p:sldId id="423" r:id="rId15"/>
    <p:sldId id="445" r:id="rId16"/>
    <p:sldId id="451" r:id="rId17"/>
    <p:sldId id="456" r:id="rId18"/>
    <p:sldId id="457" r:id="rId19"/>
    <p:sldId id="455" r:id="rId20"/>
    <p:sldId id="437" r:id="rId21"/>
  </p:sldIdLst>
  <p:sldSz cx="12192000" cy="6858000"/>
  <p:notesSz cx="6797675" cy="9926638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2F7B"/>
    <a:srgbClr val="B33FFB"/>
    <a:srgbClr val="27E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9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2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Darbgr&#257;mata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Lapa1!$B$1</c:f>
              <c:strCache>
                <c:ptCount val="1"/>
                <c:pt idx="0">
                  <c:v>UK piedalījās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Lapa1!$A$2:$A$7</c:f>
              <c:strCache>
                <c:ptCount val="6"/>
                <c:pt idx="0">
                  <c:v>Vieglatlētika</c:v>
                </c:pt>
                <c:pt idx="1">
                  <c:v>Riteņbraukšana</c:v>
                </c:pt>
                <c:pt idx="2">
                  <c:v>Kamaniņu sp.</c:v>
                </c:pt>
                <c:pt idx="3">
                  <c:v>Volebols M</c:v>
                </c:pt>
                <c:pt idx="4">
                  <c:v>Volejbols Z</c:v>
                </c:pt>
                <c:pt idx="5">
                  <c:v>Handbols</c:v>
                </c:pt>
              </c:strCache>
            </c:strRef>
          </c:cat>
          <c:val>
            <c:numRef>
              <c:f>Lapa1!$B$2:$B$7</c:f>
              <c:numCache>
                <c:formatCode>General</c:formatCode>
                <c:ptCount val="6"/>
                <c:pt idx="0">
                  <c:v>21</c:v>
                </c:pt>
                <c:pt idx="1">
                  <c:v>8</c:v>
                </c:pt>
                <c:pt idx="2">
                  <c:v>8</c:v>
                </c:pt>
                <c:pt idx="3">
                  <c:v>20</c:v>
                </c:pt>
                <c:pt idx="4">
                  <c:v>24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21-44DE-8FAB-2A634CDF9C17}"/>
            </c:ext>
          </c:extLst>
        </c:ser>
        <c:ser>
          <c:idx val="1"/>
          <c:order val="1"/>
          <c:tx>
            <c:strRef>
              <c:f>Lapa1!$C$1</c:f>
              <c:strCache>
                <c:ptCount val="1"/>
                <c:pt idx="0">
                  <c:v>uzņemti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Lapa1!$A$2:$A$7</c:f>
              <c:strCache>
                <c:ptCount val="6"/>
                <c:pt idx="0">
                  <c:v>Vieglatlētika</c:v>
                </c:pt>
                <c:pt idx="1">
                  <c:v>Riteņbraukšana</c:v>
                </c:pt>
                <c:pt idx="2">
                  <c:v>Kamaniņu sp.</c:v>
                </c:pt>
                <c:pt idx="3">
                  <c:v>Volebols M</c:v>
                </c:pt>
                <c:pt idx="4">
                  <c:v>Volejbols Z</c:v>
                </c:pt>
                <c:pt idx="5">
                  <c:v>Handbols</c:v>
                </c:pt>
              </c:strCache>
            </c:strRef>
          </c:cat>
          <c:val>
            <c:numRef>
              <c:f>Lapa1!$C$2:$C$7</c:f>
              <c:numCache>
                <c:formatCode>General</c:formatCode>
                <c:ptCount val="6"/>
                <c:pt idx="0">
                  <c:v>13</c:v>
                </c:pt>
                <c:pt idx="1">
                  <c:v>4</c:v>
                </c:pt>
                <c:pt idx="2">
                  <c:v>4</c:v>
                </c:pt>
                <c:pt idx="3">
                  <c:v>7</c:v>
                </c:pt>
                <c:pt idx="4">
                  <c:v>11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21-44DE-8FAB-2A634CDF9C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72023087"/>
        <c:axId val="1172021423"/>
      </c:barChart>
      <c:catAx>
        <c:axId val="1172023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72021423"/>
        <c:crosses val="autoZero"/>
        <c:auto val="1"/>
        <c:lblAlgn val="ctr"/>
        <c:lblOffset val="100"/>
        <c:noMultiLvlLbl val="0"/>
      </c:catAx>
      <c:valAx>
        <c:axId val="11720214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72023087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202</a:t>
            </a:r>
            <a:r>
              <a:rPr lang="lv-LV" sz="2000" b="1" dirty="0"/>
              <a:t>2</a:t>
            </a:r>
            <a:r>
              <a:rPr lang="en-US" sz="2000" b="1" dirty="0"/>
              <a:t>./202</a:t>
            </a:r>
            <a:r>
              <a:rPr lang="lv-LV" sz="2000" b="1" dirty="0"/>
              <a:t>3</a:t>
            </a:r>
            <a:r>
              <a:rPr lang="en-US" sz="2000" b="1" dirty="0"/>
              <a:t>.māc.g.sasniegumi </a:t>
            </a:r>
            <a:r>
              <a:rPr lang="en-US" sz="2000" b="1" dirty="0" err="1"/>
              <a:t>valsts</a:t>
            </a:r>
            <a:r>
              <a:rPr lang="en-US" sz="2000" b="1" dirty="0"/>
              <a:t> </a:t>
            </a:r>
            <a:r>
              <a:rPr lang="en-US" sz="2000" b="1" dirty="0" err="1"/>
              <a:t>pārbaudes</a:t>
            </a:r>
            <a:r>
              <a:rPr lang="en-US" sz="2000" b="1" baseline="0" dirty="0"/>
              <a:t> </a:t>
            </a:r>
            <a:r>
              <a:rPr lang="en-US" sz="2000" b="1" baseline="0" dirty="0" err="1"/>
              <a:t>darbos</a:t>
            </a:r>
            <a:r>
              <a:rPr lang="en-US" sz="2000" b="1" baseline="0" dirty="0"/>
              <a:t> </a:t>
            </a:r>
          </a:p>
          <a:p>
            <a:pPr>
              <a:defRPr/>
            </a:pPr>
            <a:r>
              <a:rPr lang="lv-LV" sz="2000" b="1" baseline="0" dirty="0"/>
              <a:t>9 </a:t>
            </a:r>
            <a:r>
              <a:rPr lang="en-US" sz="2000" b="1" baseline="0" dirty="0"/>
              <a:t>.</a:t>
            </a:r>
            <a:r>
              <a:rPr lang="en-US" sz="2000" b="1" baseline="0" dirty="0" err="1"/>
              <a:t>klase</a:t>
            </a:r>
            <a:r>
              <a:rPr lang="en-US" sz="2000" b="1" baseline="0" dirty="0"/>
              <a:t> </a:t>
            </a:r>
          </a:p>
          <a:p>
            <a:pPr>
              <a:defRPr/>
            </a:pPr>
            <a:r>
              <a:rPr lang="en-US" baseline="0" dirty="0"/>
              <a:t>MSĢ, </a:t>
            </a:r>
            <a:r>
              <a:rPr lang="en-US" baseline="0" dirty="0" err="1"/>
              <a:t>Saulkrastu</a:t>
            </a:r>
            <a:r>
              <a:rPr lang="en-US" baseline="0" dirty="0"/>
              <a:t> </a:t>
            </a:r>
            <a:r>
              <a:rPr lang="en-US" baseline="0" dirty="0" err="1"/>
              <a:t>novads</a:t>
            </a:r>
            <a:r>
              <a:rPr lang="en-US" baseline="0" dirty="0"/>
              <a:t>, </a:t>
            </a:r>
            <a:r>
              <a:rPr lang="en-US" baseline="0" dirty="0" err="1"/>
              <a:t>Valstī</a:t>
            </a:r>
            <a:r>
              <a:rPr lang="en-US" baseline="0" dirty="0"/>
              <a:t> </a:t>
            </a:r>
            <a:r>
              <a:rPr lang="en-US" baseline="0" dirty="0" err="1"/>
              <a:t>kopā</a:t>
            </a:r>
            <a:endParaRPr lang="en-US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>
        <c:manualLayout>
          <c:layoutTarget val="inner"/>
          <c:xMode val="edge"/>
          <c:yMode val="edge"/>
          <c:x val="0.10073228346456693"/>
          <c:y val="0.2120977354762712"/>
          <c:w val="0.88989271653543311"/>
          <c:h val="0.626697303967931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Lapa1!$B$1</c:f>
              <c:strCache>
                <c:ptCount val="1"/>
                <c:pt idx="0">
                  <c:v>Murjāņu sporta ģimnāzija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25000000000000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B7-42FC-84A7-F2DE702B17D9}"/>
                </c:ext>
              </c:extLst>
            </c:dLbl>
            <c:dLbl>
              <c:idx val="1"/>
              <c:layout>
                <c:manualLayout>
                  <c:x val="-2.9687499999999999E-2"/>
                  <c:y val="-1.8749998846579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B7-42FC-84A7-F2DE702B17D9}"/>
                </c:ext>
              </c:extLst>
            </c:dLbl>
            <c:dLbl>
              <c:idx val="2"/>
              <c:layout>
                <c:manualLayout>
                  <c:x val="-1.4062500000000058E-2"/>
                  <c:y val="-9.37499942328989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1B7-42FC-84A7-F2DE702B17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Lapa1!$A$2:$A$4</c:f>
              <c:strCache>
                <c:ptCount val="3"/>
                <c:pt idx="0">
                  <c:v>Centralizētais eksāmens latviešu valodā </c:v>
                </c:pt>
                <c:pt idx="1">
                  <c:v>Centralizētais eksāmens matemātikā </c:v>
                </c:pt>
                <c:pt idx="2">
                  <c:v>Centralizētais eksāmens angļu valodā</c:v>
                </c:pt>
              </c:strCache>
            </c:strRef>
          </c:cat>
          <c:val>
            <c:numRef>
              <c:f>Lapa1!$B$2:$B$4</c:f>
              <c:numCache>
                <c:formatCode>0.00%</c:formatCode>
                <c:ptCount val="3"/>
                <c:pt idx="0">
                  <c:v>0.60599999999999998</c:v>
                </c:pt>
                <c:pt idx="1">
                  <c:v>0.39760000000000001</c:v>
                </c:pt>
                <c:pt idx="2">
                  <c:v>0.72419999999999995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1B7-42FC-84A7-F2DE702B17D9}"/>
            </c:ext>
          </c:extLst>
        </c:ser>
        <c:ser>
          <c:idx val="2"/>
          <c:order val="1"/>
          <c:tx>
            <c:strRef>
              <c:f>Lapa1!$C$1</c:f>
              <c:strCache>
                <c:ptCount val="1"/>
                <c:pt idx="0">
                  <c:v>Valstī kopā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125E-2"/>
                  <c:y val="-1.1718749279112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1B7-42FC-84A7-F2DE702B17D9}"/>
                </c:ext>
              </c:extLst>
            </c:dLbl>
            <c:dLbl>
              <c:idx val="1"/>
              <c:layout>
                <c:manualLayout>
                  <c:x val="0"/>
                  <c:y val="-1.4062499134934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1B7-42FC-84A7-F2DE702B17D9}"/>
                </c:ext>
              </c:extLst>
            </c:dLbl>
            <c:dLbl>
              <c:idx val="2"/>
              <c:layout>
                <c:manualLayout>
                  <c:x val="2.34375E-2"/>
                  <c:y val="-1.1718749279112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1B7-42FC-84A7-F2DE702B17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Lapa1!$A$2:$A$4</c:f>
              <c:strCache>
                <c:ptCount val="3"/>
                <c:pt idx="0">
                  <c:v>Centralizētais eksāmens latviešu valodā </c:v>
                </c:pt>
                <c:pt idx="1">
                  <c:v>Centralizētais eksāmens matemātikā </c:v>
                </c:pt>
                <c:pt idx="2">
                  <c:v>Centralizētais eksāmens angļu valodā</c:v>
                </c:pt>
              </c:strCache>
            </c:strRef>
          </c:cat>
          <c:val>
            <c:numRef>
              <c:f>Lapa1!$C$2:$C$4</c:f>
              <c:numCache>
                <c:formatCode>0.00%</c:formatCode>
                <c:ptCount val="3"/>
                <c:pt idx="0">
                  <c:v>0.57999999999999996</c:v>
                </c:pt>
                <c:pt idx="1">
                  <c:v>0.51</c:v>
                </c:pt>
                <c:pt idx="2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A1B7-42FC-84A7-F2DE702B17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1698224"/>
        <c:axId val="187149728"/>
      </c:barChart>
      <c:catAx>
        <c:axId val="181698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87149728"/>
        <c:crosses val="autoZero"/>
        <c:auto val="1"/>
        <c:lblAlgn val="ctr"/>
        <c:lblOffset val="100"/>
        <c:noMultiLvlLbl val="0"/>
      </c:catAx>
      <c:valAx>
        <c:axId val="1871497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81698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sz="2400" dirty="0"/>
              <a:t>Sasniegumi</a:t>
            </a:r>
            <a:r>
              <a:rPr lang="lv-LV" sz="2400" baseline="0" dirty="0"/>
              <a:t> valsts pārbaudes darbos (CE)</a:t>
            </a:r>
          </a:p>
          <a:p>
            <a:pPr>
              <a:defRPr sz="2400"/>
            </a:pPr>
            <a:r>
              <a:rPr lang="lv-LV" sz="2400" baseline="0" dirty="0"/>
              <a:t> </a:t>
            </a:r>
            <a:r>
              <a:rPr lang="en-US" sz="2400" dirty="0"/>
              <a:t>2021./2022.</a:t>
            </a:r>
            <a:r>
              <a:rPr lang="lv-LV" sz="2400" dirty="0"/>
              <a:t> un 2022./2023. </a:t>
            </a:r>
            <a:r>
              <a:rPr lang="en-US" sz="2400" dirty="0" err="1"/>
              <a:t>māc.g</a:t>
            </a:r>
            <a:r>
              <a:rPr lang="lv-LV" sz="2400" dirty="0" err="1"/>
              <a:t>adā</a:t>
            </a:r>
            <a:r>
              <a:rPr lang="lv-LV" sz="2400" baseline="0" dirty="0"/>
              <a:t> </a:t>
            </a:r>
            <a:r>
              <a:rPr lang="en-US" sz="2400" baseline="0" dirty="0"/>
              <a:t> </a:t>
            </a:r>
          </a:p>
          <a:p>
            <a:pPr>
              <a:defRPr sz="2400"/>
            </a:pPr>
            <a:r>
              <a:rPr lang="en-US" sz="2400" b="1" baseline="0" dirty="0" err="1"/>
              <a:t>Optimāl</a:t>
            </a:r>
            <a:r>
              <a:rPr lang="lv-LV" sz="2400" b="1" baseline="0" dirty="0" err="1"/>
              <a:t>ajā</a:t>
            </a:r>
            <a:r>
              <a:rPr lang="lv-LV" sz="2400" b="1" baseline="0" dirty="0"/>
              <a:t> mācību  satura apguves </a:t>
            </a:r>
            <a:r>
              <a:rPr lang="en-US" sz="2400" b="1" baseline="0" dirty="0"/>
              <a:t> </a:t>
            </a:r>
            <a:r>
              <a:rPr lang="en-US" sz="2400" b="1" baseline="0" dirty="0" err="1"/>
              <a:t>līmen</a:t>
            </a:r>
            <a:r>
              <a:rPr lang="lv-LV" sz="2400" b="1" baseline="0" dirty="0"/>
              <a:t>ī</a:t>
            </a:r>
            <a:r>
              <a:rPr lang="en-US" sz="2400" b="1" baseline="0" dirty="0"/>
              <a:t> </a:t>
            </a:r>
            <a:r>
              <a:rPr lang="en-US" sz="2400" baseline="0" dirty="0"/>
              <a:t>11. </a:t>
            </a:r>
            <a:r>
              <a:rPr lang="en-US" sz="2400" baseline="0" dirty="0" err="1"/>
              <a:t>klase</a:t>
            </a:r>
            <a:r>
              <a:rPr lang="en-US" sz="2400" baseline="0" dirty="0"/>
              <a:t> </a:t>
            </a:r>
          </a:p>
          <a:p>
            <a:pPr>
              <a:defRPr sz="2400"/>
            </a:pPr>
            <a:r>
              <a:rPr lang="en-US" sz="2400" baseline="0" dirty="0"/>
              <a:t>MSĢ</a:t>
            </a:r>
            <a:r>
              <a:rPr lang="lv-LV" sz="2400" baseline="0" dirty="0"/>
              <a:t> salīdzinājumā ar </a:t>
            </a:r>
            <a:r>
              <a:rPr lang="en-US" sz="2400" baseline="0" dirty="0"/>
              <a:t> </a:t>
            </a:r>
            <a:r>
              <a:rPr lang="en-US" sz="2400" baseline="0" dirty="0" err="1"/>
              <a:t>Valst</a:t>
            </a:r>
            <a:r>
              <a:rPr lang="lv-LV" sz="2400" baseline="0" dirty="0"/>
              <a:t>ī vidējiem vērtējumiem</a:t>
            </a:r>
            <a:endParaRPr lang="en-US" sz="2400" baseline="0" dirty="0"/>
          </a:p>
        </c:rich>
      </c:tx>
      <c:layout>
        <c:manualLayout>
          <c:xMode val="edge"/>
          <c:yMode val="edge"/>
          <c:x val="0.13792510742786987"/>
          <c:y val="1.29449838187702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>
        <c:manualLayout>
          <c:layoutTarget val="inner"/>
          <c:xMode val="edge"/>
          <c:yMode val="edge"/>
          <c:x val="9.2919783464566932E-2"/>
          <c:y val="0.28404012605220463"/>
          <c:w val="0.88989271653543311"/>
          <c:h val="0.531317347467488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Lapa1!$B$1</c:f>
              <c:strCache>
                <c:ptCount val="1"/>
                <c:pt idx="0">
                  <c:v>MSĢ 2021./2022.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Lapa1!$A$2:$A$4</c:f>
              <c:strCache>
                <c:ptCount val="3"/>
                <c:pt idx="0">
                  <c:v>Centralizētais eksāmens angļu valodā optimālajā līmenī</c:v>
                </c:pt>
                <c:pt idx="1">
                  <c:v>Centralizētais eksāmens latviešu valodā optimālajā līmenī</c:v>
                </c:pt>
                <c:pt idx="2">
                  <c:v>Centralizētais eksāmens matemātikā optimālajā līmenī</c:v>
                </c:pt>
              </c:strCache>
            </c:strRef>
          </c:cat>
          <c:val>
            <c:numRef>
              <c:f>Lapa1!$B$2:$B$4</c:f>
              <c:numCache>
                <c:formatCode>0.00%</c:formatCode>
                <c:ptCount val="3"/>
                <c:pt idx="0">
                  <c:v>0.64349999999999996</c:v>
                </c:pt>
                <c:pt idx="1">
                  <c:v>0.50539999999999996</c:v>
                </c:pt>
                <c:pt idx="2">
                  <c:v>0.30480000000000002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1B7-42FC-84A7-F2DE702B17D9}"/>
            </c:ext>
          </c:extLst>
        </c:ser>
        <c:ser>
          <c:idx val="1"/>
          <c:order val="1"/>
          <c:tx>
            <c:strRef>
              <c:f>Lapa1!$C$1</c:f>
              <c:strCache>
                <c:ptCount val="1"/>
                <c:pt idx="0">
                  <c:v>Valstī 2021./22.</c:v>
                </c:pt>
              </c:strCache>
            </c:strRef>
          </c:tx>
          <c:spPr>
            <a:solidFill>
              <a:srgbClr val="27E12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Lapa1!$A$2:$A$4</c:f>
              <c:strCache>
                <c:ptCount val="3"/>
                <c:pt idx="0">
                  <c:v>Centralizētais eksāmens angļu valodā optimālajā līmenī</c:v>
                </c:pt>
                <c:pt idx="1">
                  <c:v>Centralizētais eksāmens latviešu valodā optimālajā līmenī</c:v>
                </c:pt>
                <c:pt idx="2">
                  <c:v>Centralizētais eksāmens matemātikā optimālajā līmenī</c:v>
                </c:pt>
              </c:strCache>
            </c:strRef>
          </c:cat>
          <c:val>
            <c:numRef>
              <c:f>Lapa1!$C$2:$C$4</c:f>
              <c:numCache>
                <c:formatCode>0.00%</c:formatCode>
                <c:ptCount val="3"/>
                <c:pt idx="0">
                  <c:v>0.68969999999999998</c:v>
                </c:pt>
                <c:pt idx="1">
                  <c:v>0.52159999999999995</c:v>
                </c:pt>
                <c:pt idx="2">
                  <c:v>0.37609999999999999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1B7-42FC-84A7-F2DE702B17D9}"/>
            </c:ext>
          </c:extLst>
        </c:ser>
        <c:ser>
          <c:idx val="2"/>
          <c:order val="2"/>
          <c:tx>
            <c:strRef>
              <c:f>Lapa1!$D$1</c:f>
              <c:strCache>
                <c:ptCount val="1"/>
                <c:pt idx="0">
                  <c:v>MSĢ 2022./23.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Lapa1!$A$2:$A$4</c:f>
              <c:strCache>
                <c:ptCount val="3"/>
                <c:pt idx="0">
                  <c:v>Centralizētais eksāmens angļu valodā optimālajā līmenī</c:v>
                </c:pt>
                <c:pt idx="1">
                  <c:v>Centralizētais eksāmens latviešu valodā optimālajā līmenī</c:v>
                </c:pt>
                <c:pt idx="2">
                  <c:v>Centralizētais eksāmens matemātikā optimālajā līmenī</c:v>
                </c:pt>
              </c:strCache>
            </c:strRef>
          </c:cat>
          <c:val>
            <c:numRef>
              <c:f>Lapa1!$D$2:$D$4</c:f>
              <c:numCache>
                <c:formatCode>0.00%</c:formatCode>
                <c:ptCount val="3"/>
                <c:pt idx="0">
                  <c:v>0.58809999999999996</c:v>
                </c:pt>
                <c:pt idx="1">
                  <c:v>0.51690000000000003</c:v>
                </c:pt>
                <c:pt idx="2">
                  <c:v>0.23880000000000001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A1B7-42FC-84A7-F2DE702B17D9}"/>
            </c:ext>
          </c:extLst>
        </c:ser>
        <c:ser>
          <c:idx val="3"/>
          <c:order val="3"/>
          <c:tx>
            <c:strRef>
              <c:f>Lapa1!$E$1</c:f>
              <c:strCache>
                <c:ptCount val="1"/>
                <c:pt idx="0">
                  <c:v>Valstī 2022./23.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Lapa1!$A$2:$A$4</c:f>
              <c:strCache>
                <c:ptCount val="3"/>
                <c:pt idx="0">
                  <c:v>Centralizētais eksāmens angļu valodā optimālajā līmenī</c:v>
                </c:pt>
                <c:pt idx="1">
                  <c:v>Centralizētais eksāmens latviešu valodā optimālajā līmenī</c:v>
                </c:pt>
                <c:pt idx="2">
                  <c:v>Centralizētais eksāmens matemātikā optimālajā līmenī</c:v>
                </c:pt>
              </c:strCache>
            </c:strRef>
          </c:cat>
          <c:val>
            <c:numRef>
              <c:f>Lapa1!$E$2:$E$4</c:f>
              <c:numCache>
                <c:formatCode>0.00%</c:formatCode>
                <c:ptCount val="3"/>
                <c:pt idx="0">
                  <c:v>0.63</c:v>
                </c:pt>
                <c:pt idx="1">
                  <c:v>0.54</c:v>
                </c:pt>
                <c:pt idx="2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1A-4186-83CF-9FE57ABBC1A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1698224"/>
        <c:axId val="187149728"/>
      </c:barChart>
      <c:catAx>
        <c:axId val="181698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87149728"/>
        <c:crosses val="autoZero"/>
        <c:auto val="1"/>
        <c:lblAlgn val="ctr"/>
        <c:lblOffset val="100"/>
        <c:noMultiLvlLbl val="0"/>
      </c:catAx>
      <c:valAx>
        <c:axId val="1871497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81698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8.6992987204724412E-2"/>
          <c:y val="0.91127559600912922"/>
          <c:w val="0.87238201279527561"/>
          <c:h val="8.87244039908708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202</a:t>
            </a:r>
            <a:r>
              <a:rPr lang="lv-LV" sz="2400" dirty="0"/>
              <a:t>2</a:t>
            </a:r>
            <a:r>
              <a:rPr lang="en-US" sz="2400" dirty="0"/>
              <a:t>./202</a:t>
            </a:r>
            <a:r>
              <a:rPr lang="lv-LV" sz="2400" dirty="0"/>
              <a:t>3</a:t>
            </a:r>
            <a:r>
              <a:rPr lang="en-US" sz="2400" dirty="0"/>
              <a:t>.māc.g.sasniegumi </a:t>
            </a:r>
            <a:r>
              <a:rPr lang="en-US" sz="2400" dirty="0" err="1"/>
              <a:t>valsts</a:t>
            </a:r>
            <a:r>
              <a:rPr lang="en-US" sz="2400" dirty="0"/>
              <a:t> </a:t>
            </a:r>
            <a:r>
              <a:rPr lang="en-US" sz="2400" dirty="0" err="1"/>
              <a:t>pārbaudes</a:t>
            </a:r>
            <a:r>
              <a:rPr lang="en-US" sz="2400" baseline="0" dirty="0"/>
              <a:t> </a:t>
            </a:r>
            <a:r>
              <a:rPr lang="en-US" sz="2400" baseline="0" dirty="0" err="1"/>
              <a:t>darbos</a:t>
            </a:r>
            <a:r>
              <a:rPr lang="lv-LV" sz="2400" baseline="0" dirty="0"/>
              <a:t> </a:t>
            </a:r>
          </a:p>
          <a:p>
            <a:pPr>
              <a:defRPr sz="2400"/>
            </a:pPr>
            <a:r>
              <a:rPr lang="lv-LV" sz="2400" b="1" baseline="0" dirty="0"/>
              <a:t>augstākajā mācību satura apguves līmenī</a:t>
            </a:r>
            <a:r>
              <a:rPr lang="en-US" sz="2400" b="1" baseline="0" dirty="0"/>
              <a:t> </a:t>
            </a:r>
            <a:r>
              <a:rPr lang="en-US" sz="2400" baseline="0" dirty="0"/>
              <a:t>12</a:t>
            </a:r>
            <a:r>
              <a:rPr lang="lv-LV" sz="2400" baseline="0" dirty="0"/>
              <a:t>a</a:t>
            </a:r>
            <a:r>
              <a:rPr lang="en-US" sz="2400" baseline="0" dirty="0"/>
              <a:t>. </a:t>
            </a:r>
            <a:r>
              <a:rPr lang="en-US" sz="2400" baseline="0" dirty="0" err="1"/>
              <a:t>klase</a:t>
            </a:r>
            <a:r>
              <a:rPr lang="lv-LV" sz="2400" baseline="0" dirty="0"/>
              <a:t>, </a:t>
            </a:r>
            <a:r>
              <a:rPr lang="en-US" sz="2400" baseline="0" dirty="0"/>
              <a:t> </a:t>
            </a:r>
          </a:p>
          <a:p>
            <a:pPr>
              <a:defRPr sz="2400"/>
            </a:pPr>
            <a:r>
              <a:rPr lang="en-US" sz="2400" baseline="0" dirty="0"/>
              <a:t>MSĢ, </a:t>
            </a:r>
            <a:r>
              <a:rPr lang="en-US" sz="2400" baseline="0" dirty="0" err="1"/>
              <a:t>Saulkrastu</a:t>
            </a:r>
            <a:r>
              <a:rPr lang="en-US" sz="2400" baseline="0" dirty="0"/>
              <a:t> </a:t>
            </a:r>
            <a:r>
              <a:rPr lang="en-US" sz="2400" baseline="0" dirty="0" err="1"/>
              <a:t>novads</a:t>
            </a:r>
            <a:r>
              <a:rPr lang="en-US" sz="2400" baseline="0" dirty="0"/>
              <a:t>, </a:t>
            </a:r>
            <a:r>
              <a:rPr lang="en-US" sz="2400" baseline="0" dirty="0" err="1"/>
              <a:t>Valstī</a:t>
            </a:r>
            <a:r>
              <a:rPr lang="en-US" sz="2400" baseline="0" dirty="0"/>
              <a:t> </a:t>
            </a:r>
            <a:r>
              <a:rPr lang="en-US" sz="2400" baseline="0" dirty="0" err="1"/>
              <a:t>kopā</a:t>
            </a:r>
            <a:endParaRPr lang="en-US" sz="2400" baseline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>
        <c:manualLayout>
          <c:layoutTarget val="inner"/>
          <c:xMode val="edge"/>
          <c:yMode val="edge"/>
          <c:x val="0.11010728346456693"/>
          <c:y val="0.21678523518791615"/>
          <c:w val="0.88989271653543311"/>
          <c:h val="0.626697303967931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Lapa1!$B$1</c:f>
              <c:strCache>
                <c:ptCount val="1"/>
                <c:pt idx="0">
                  <c:v>Murjāņu sporta ģimnāzija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25000000000000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36F-4F47-AF1D-EA723490658E}"/>
                </c:ext>
              </c:extLst>
            </c:dLbl>
            <c:dLbl>
              <c:idx val="1"/>
              <c:layout>
                <c:manualLayout>
                  <c:x val="-2.9687499999999999E-2"/>
                  <c:y val="-1.8749998846579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36F-4F47-AF1D-EA723490658E}"/>
                </c:ext>
              </c:extLst>
            </c:dLbl>
            <c:dLbl>
              <c:idx val="2"/>
              <c:layout>
                <c:manualLayout>
                  <c:x val="-1.4062500000000058E-2"/>
                  <c:y val="-9.37499942328989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36F-4F47-AF1D-EA723490658E}"/>
                </c:ext>
              </c:extLst>
            </c:dLbl>
            <c:dLbl>
              <c:idx val="3"/>
              <c:layout>
                <c:manualLayout>
                  <c:x val="-2.6562499999999999E-2"/>
                  <c:y val="4.68749971164490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36F-4F47-AF1D-EA723490658E}"/>
                </c:ext>
              </c:extLst>
            </c:dLbl>
            <c:dLbl>
              <c:idx val="4"/>
              <c:layout>
                <c:manualLayout>
                  <c:x val="-2.9687499999999999E-2"/>
                  <c:y val="7.03124956746742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36F-4F47-AF1D-EA723490658E}"/>
                </c:ext>
              </c:extLst>
            </c:dLbl>
            <c:dLbl>
              <c:idx val="5"/>
              <c:layout>
                <c:manualLayout>
                  <c:x val="-2.3437500000000114E-2"/>
                  <c:y val="-9.37499942328989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36F-4F47-AF1D-EA72349065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Lapa1!$A$2:$A$5</c:f>
              <c:strCache>
                <c:ptCount val="4"/>
                <c:pt idx="0">
                  <c:v>Centralizētais eksāmens Angļu valodā</c:v>
                </c:pt>
                <c:pt idx="1">
                  <c:v>Centralizētais eksāmens Bioloģijā</c:v>
                </c:pt>
                <c:pt idx="2">
                  <c:v>Centralizētais eksāmens Vēsturē</c:v>
                </c:pt>
                <c:pt idx="3">
                  <c:v>Centralizētais eksāmens Latviešu valodā</c:v>
                </c:pt>
              </c:strCache>
            </c:strRef>
          </c:cat>
          <c:val>
            <c:numRef>
              <c:f>Lapa1!$B$2:$B$5</c:f>
              <c:numCache>
                <c:formatCode>0.00%</c:formatCode>
                <c:ptCount val="4"/>
                <c:pt idx="0">
                  <c:v>0.6</c:v>
                </c:pt>
                <c:pt idx="1">
                  <c:v>0.52</c:v>
                </c:pt>
                <c:pt idx="2">
                  <c:v>0.29220000000000002</c:v>
                </c:pt>
                <c:pt idx="3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6F-4F47-AF1D-EA723490658E}"/>
            </c:ext>
          </c:extLst>
        </c:ser>
        <c:ser>
          <c:idx val="2"/>
          <c:order val="1"/>
          <c:tx>
            <c:strRef>
              <c:f>Lapa1!$C$1</c:f>
              <c:strCache>
                <c:ptCount val="1"/>
                <c:pt idx="0">
                  <c:v>Valstī kopā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125E-2"/>
                  <c:y val="-1.1718749279112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36F-4F47-AF1D-EA723490658E}"/>
                </c:ext>
              </c:extLst>
            </c:dLbl>
            <c:dLbl>
              <c:idx val="1"/>
              <c:layout>
                <c:manualLayout>
                  <c:x val="0"/>
                  <c:y val="-1.406249913493488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46,00%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6-836F-4F47-AF1D-EA723490658E}"/>
                </c:ext>
              </c:extLst>
            </c:dLbl>
            <c:dLbl>
              <c:idx val="2"/>
              <c:layout>
                <c:manualLayout>
                  <c:x val="2.34375E-2"/>
                  <c:y val="-1.171874927911237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31,00%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836F-4F47-AF1D-EA723490658E}"/>
                </c:ext>
              </c:extLst>
            </c:dLbl>
            <c:dLbl>
              <c:idx val="3"/>
              <c:layout>
                <c:manualLayout>
                  <c:x val="4.0625000000000001E-2"/>
                  <c:y val="-4.687499711644949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56,00%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836F-4F47-AF1D-EA723490658E}"/>
                </c:ext>
              </c:extLst>
            </c:dLbl>
            <c:dLbl>
              <c:idx val="4"/>
              <c:layout>
                <c:manualLayout>
                  <c:x val="2.968749999999988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36F-4F47-AF1D-EA723490658E}"/>
                </c:ext>
              </c:extLst>
            </c:dLbl>
            <c:dLbl>
              <c:idx val="5"/>
              <c:layout>
                <c:manualLayout>
                  <c:x val="1.8749999999999885E-2"/>
                  <c:y val="-2.1093748702402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36F-4F47-AF1D-EA72349065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Lapa1!$A$2:$A$5</c:f>
              <c:strCache>
                <c:ptCount val="4"/>
                <c:pt idx="0">
                  <c:v>Centralizētais eksāmens Angļu valodā</c:v>
                </c:pt>
                <c:pt idx="1">
                  <c:v>Centralizētais eksāmens Bioloģijā</c:v>
                </c:pt>
                <c:pt idx="2">
                  <c:v>Centralizētais eksāmens Vēsturē</c:v>
                </c:pt>
                <c:pt idx="3">
                  <c:v>Centralizētais eksāmens Latviešu valodā</c:v>
                </c:pt>
              </c:strCache>
            </c:strRef>
          </c:cat>
          <c:val>
            <c:numRef>
              <c:f>Lapa1!$C$2:$C$5</c:f>
              <c:numCache>
                <c:formatCode>0.00%</c:formatCode>
                <c:ptCount val="4"/>
                <c:pt idx="0">
                  <c:v>0.65</c:v>
                </c:pt>
                <c:pt idx="1">
                  <c:v>0.46</c:v>
                </c:pt>
                <c:pt idx="2">
                  <c:v>0.31</c:v>
                </c:pt>
                <c:pt idx="3">
                  <c:v>0.52159999999999995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6F-4F47-AF1D-EA72349065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1698224"/>
        <c:axId val="187149728"/>
      </c:barChart>
      <c:catAx>
        <c:axId val="181698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87149728"/>
        <c:crosses val="autoZero"/>
        <c:auto val="1"/>
        <c:lblAlgn val="ctr"/>
        <c:lblOffset val="100"/>
        <c:noMultiLvlLbl val="0"/>
      </c:catAx>
      <c:valAx>
        <c:axId val="1871497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81698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sz="2800" b="1" i="0" u="none" strike="noStrike" baseline="0" dirty="0">
                <a:effectLst/>
              </a:rPr>
              <a:t>MSĢ izglītojamo dalība VISC olimpiādēs</a:t>
            </a:r>
            <a:r>
              <a:rPr lang="lv-LV" sz="2800" b="1" i="0" u="none" strike="noStrike" baseline="0" dirty="0"/>
              <a:t> </a:t>
            </a:r>
            <a:endParaRPr lang="lv-LV" sz="2800" b="1" dirty="0"/>
          </a:p>
        </c:rich>
      </c:tx>
      <c:layout>
        <c:manualLayout>
          <c:xMode val="edge"/>
          <c:yMode val="edge"/>
          <c:x val="0.20233273417055292"/>
          <c:y val="5.26735518879279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>
        <c:manualLayout>
          <c:layoutTarget val="inner"/>
          <c:xMode val="edge"/>
          <c:yMode val="edge"/>
          <c:x val="9.6760733955154249E-2"/>
          <c:y val="0.16312940017505675"/>
          <c:w val="0.75195333563637379"/>
          <c:h val="0.756310418235680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Lapa1!$A$2</c:f>
              <c:strCache>
                <c:ptCount val="1"/>
                <c:pt idx="0">
                  <c:v>2020./2021. m.g.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Lapa1!$B$1</c:f>
              <c:strCache>
                <c:ptCount val="1"/>
                <c:pt idx="0">
                  <c:v>MSĢ dalība VISC olimpiādēs</c:v>
                </c:pt>
              </c:strCache>
            </c:strRef>
          </c:cat>
          <c:val>
            <c:numRef>
              <c:f>Lapa1!$B$2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71-48FF-867E-261FBD06998A}"/>
            </c:ext>
          </c:extLst>
        </c:ser>
        <c:ser>
          <c:idx val="1"/>
          <c:order val="1"/>
          <c:tx>
            <c:strRef>
              <c:f>Lapa1!$A$3</c:f>
              <c:strCache>
                <c:ptCount val="1"/>
                <c:pt idx="0">
                  <c:v>2021./2022. m.g.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Lapa1!$B$1</c:f>
              <c:strCache>
                <c:ptCount val="1"/>
                <c:pt idx="0">
                  <c:v>MSĢ dalība VISC olimpiādēs</c:v>
                </c:pt>
              </c:strCache>
            </c:strRef>
          </c:cat>
          <c:val>
            <c:numRef>
              <c:f>Lapa1!$B$3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71-48FF-867E-261FBD06998A}"/>
            </c:ext>
          </c:extLst>
        </c:ser>
        <c:ser>
          <c:idx val="2"/>
          <c:order val="2"/>
          <c:tx>
            <c:strRef>
              <c:f>Lapa1!$A$4</c:f>
              <c:strCache>
                <c:ptCount val="1"/>
                <c:pt idx="0">
                  <c:v>2022./2023. m.g.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alpha val="85000"/>
                </a:schemeClr>
              </a:solidFill>
              <a:ln w="9525" cap="flat" cmpd="sng" algn="ctr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CB71-48FF-867E-261FBD06998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Lapa1!$B$1</c:f>
              <c:strCache>
                <c:ptCount val="1"/>
                <c:pt idx="0">
                  <c:v>MSĢ dalība VISC olimpiādēs</c:v>
                </c:pt>
              </c:strCache>
            </c:strRef>
          </c:cat>
          <c:val>
            <c:numRef>
              <c:f>Lapa1!$B$4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B71-48FF-867E-261FBD06998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125101775"/>
        <c:axId val="1121479615"/>
      </c:barChart>
      <c:catAx>
        <c:axId val="112510177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21479615"/>
        <c:crosses val="autoZero"/>
        <c:auto val="1"/>
        <c:lblAlgn val="ctr"/>
        <c:lblOffset val="100"/>
        <c:noMultiLvlLbl val="0"/>
      </c:catAx>
      <c:valAx>
        <c:axId val="1121479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251017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3567012519804"/>
          <c:y val="0.7402824238360286"/>
          <c:w val="0.15810721844338294"/>
          <c:h val="0.1685404833799635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4880E-5630-4242-8A8A-60F6AA9F3C1C}" type="datetimeFigureOut">
              <a:rPr lang="lv-LV" smtClean="0"/>
              <a:t>06.11.2023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26D87-702A-4B04-8E8B-C4C5C0A0BAC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48486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026D87-702A-4B04-8E8B-C4C5C0A0BACC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96741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026D87-702A-4B04-8E8B-C4C5C0A0BACC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4647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111B3-EA66-4456-BCC6-DFA136A36124}" type="datetime1">
              <a:rPr lang="en-US" smtClean="0"/>
              <a:t>11/6/2023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064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E314C-A892-43EB-B8BE-CECBD9AAE4E2}" type="datetime1">
              <a:rPr lang="en-US" smtClean="0"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374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3C8E-2522-4095-9F17-313B76725C93}" type="datetime1">
              <a:rPr lang="en-US" smtClean="0"/>
              <a:t>11/6/2023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043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7CFD4-8913-42E5-B4A4-2B243F2146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6F4652-7E26-4409-857A-07038DACC4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AAA26-95FA-4763-8785-EC63A07E7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63D50-A927-417F-A2DB-D614D56C9A23}" type="datetime1">
              <a:rPr lang="lv-LV" smtClean="0"/>
              <a:t>06.11.2023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33098-F9FF-47E3-9058-914225052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AC9CF-50FA-4368-A24D-BF34F59D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81DC-A25E-4D0A-B700-64934C5AE17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01159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BA3A5-C605-43A1-A399-9FF9E31FF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3B822-003C-42C2-B5F5-476DF82E8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F395E-4F9B-4A58-A54E-F74C6D761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FE761-827C-4F15-B472-B09CBFC83E20}" type="datetime1">
              <a:rPr lang="lv-LV" smtClean="0"/>
              <a:t>06.11.2023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C1ACC3-5DBD-47F0-A0AF-E82027B63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940C90-2A5B-4195-98A9-AAF5FCBCD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81DC-A25E-4D0A-B700-64934C5AE17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30325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1155A-C6E0-488A-A85A-5A1D3BAB3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289042-A605-41A6-9F9F-A283E044C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6CAF8-8128-41A1-A26D-9EA0A8C8B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2378-D74E-4F21-8ADB-013F4FBDD818}" type="datetime1">
              <a:rPr lang="lv-LV" smtClean="0"/>
              <a:t>06.11.2023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70423-644C-4E75-8C82-ACC595E3A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0604D-A1C8-4CEE-A9F3-BC04E6C4C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81DC-A25E-4D0A-B700-64934C5AE17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48254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B8CE0-E883-45DF-99F7-039A3C244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1322-157F-41A1-B38C-B1DE8E298A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24AE71-CD4A-4A54-8DCF-EE07C5920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F0DB0A-2BF0-40EB-8FCA-5CA98BF2F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AC4EE-05A4-48FB-80C2-775966F904B8}" type="datetime1">
              <a:rPr lang="lv-LV" smtClean="0"/>
              <a:t>06.11.2023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F9CDC4-C513-4275-BABD-665E30DA0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8E73AF-F97F-434B-A4FA-B76F6C40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81DC-A25E-4D0A-B700-64934C5AE17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36055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56883-CB1A-43F6-8903-55A545D6B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EFCF93-CBFC-4C3F-81A1-B542556DC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6F629D-9901-49FB-BE16-B41E74D1A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CCA3F7-86D8-4E80-B934-ECAD5952B0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251E1C-7894-419C-82D6-73D60C1B99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A46912-9B5B-44B8-85F1-72E3AAA12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DB43-E3B6-40E0-B329-399804A1EB48}" type="datetime1">
              <a:rPr lang="lv-LV" smtClean="0"/>
              <a:t>06.11.2023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F8F670-9A9D-430B-9921-AAE55EA43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415A17-0DDF-4338-9FFD-6F8DFCDC1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81DC-A25E-4D0A-B700-64934C5AE17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4708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CBB55-2978-42C0-8271-C000EF6AC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684AF-3AFB-4657-BDBF-6C7A954A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77B1A-AEE1-4366-BBCD-AA55E9839B3F}" type="datetime1">
              <a:rPr lang="lv-LV" smtClean="0"/>
              <a:t>06.11.2023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9AF9F2-81D7-436E-B2B2-E20210231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501A7E-9E40-4321-A818-9C9D00AA1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81DC-A25E-4D0A-B700-64934C5AE17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81552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AAD9A7-ED78-4065-8950-B3F26708E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2CEC8-6863-489F-A7FA-D7F76B40DB0E}" type="datetime1">
              <a:rPr lang="lv-LV" smtClean="0"/>
              <a:t>06.11.2023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25FD79-8162-47E3-AEC0-E03AB1F8A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ED372F-048E-4BCA-B70A-09849C21A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81DC-A25E-4D0A-B700-64934C5AE17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68409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68F51-191E-452E-B394-012168990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629B9-5709-4060-BDA7-7033BDFF1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84AF40-BB6F-4B71-8DC4-A19294184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DCB33-5036-4F76-8929-FF194C128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8EB6-D4A4-48C2-8639-E6C78B3F4C2B}" type="datetime1">
              <a:rPr lang="lv-LV" smtClean="0"/>
              <a:t>06.11.2023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7EF7D-94CC-4C34-A23D-1FAC050E1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C74BC9-FCE5-4B25-A444-971F23730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81DC-A25E-4D0A-B700-64934C5AE17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21979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8EE6-027C-4941-9577-D2D50CE733E8}" type="datetime1">
              <a:rPr lang="en-US" smtClean="0"/>
              <a:t>11/6/2023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500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019F5-99BE-493F-87F9-B531BC7E9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627D47-A949-47FA-9215-FDB4232AB5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874621-C18A-4646-9367-42E3BD581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43DA54-768D-41E8-8DB1-B381BC348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72593-315B-46EE-BDF2-4B38A4AD228F}" type="datetime1">
              <a:rPr lang="lv-LV" smtClean="0"/>
              <a:t>06.11.2023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8D9F03-0F90-45CA-9C31-B99092B6A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7FB2C-2682-41A6-8BC8-6AFC3AB20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81DC-A25E-4D0A-B700-64934C5AE17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36313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32C25-0652-43A5-8B8E-8DCB7126F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F51A05-BB68-4CAE-A860-C0106CDB63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0825C-3C5C-43B8-AA23-5C6D13B38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1DA25-D27E-4C2A-A33D-52F5DF6FAB63}" type="datetime1">
              <a:rPr lang="lv-LV" smtClean="0"/>
              <a:t>06.11.2023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C62AE-EC10-4CB6-AF38-DEBB3192B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18476-0AD7-401D-B802-E036A5E26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81DC-A25E-4D0A-B700-64934C5AE17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53378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D1A461-12D7-4567-8723-EFABFF3217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D3914D-3D7A-49E9-B869-A618AB7E4F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F7A545-E79A-4B79-BBDB-225A74D5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9EA74-DF3C-4DFD-A06B-0470BC8F3C39}" type="datetime1">
              <a:rPr lang="lv-LV" smtClean="0"/>
              <a:t>06.11.2023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BB526-8981-4073-8E4A-0518030DC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082E1-22F7-450A-ABE4-7CF2D6B3F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81DC-A25E-4D0A-B700-64934C5AE17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38492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20C4-F093-45C6-9A6E-75D613F4D8CD}" type="datetime1">
              <a:rPr lang="en-US" smtClean="0"/>
              <a:t>11/6/2023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491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AED50-CDF1-4236-B4A7-03EA38BE7814}" type="datetime1">
              <a:rPr lang="en-US" smtClean="0"/>
              <a:t>11/6/2023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066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B1498-BC3C-4A93-95AA-FDC9575FDE19}" type="datetime1">
              <a:rPr lang="en-US" smtClean="0"/>
              <a:t>11/6/2023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172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98B2-4370-4596-8E6E-5FBD90EC5659}" type="datetime1">
              <a:rPr lang="en-US" smtClean="0"/>
              <a:t>11/6/2023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891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9C94-2923-496D-9494-3D74854A4B9D}" type="datetime1">
              <a:rPr lang="en-US" smtClean="0"/>
              <a:t>11/6/2023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01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AD60F8C4-6D28-49F1-86F0-2787CFA7DB8D}" type="datetime1">
              <a:rPr lang="en-US" smtClean="0"/>
              <a:t>11/6/2023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101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3454-8E83-4477-BB20-57DAC3478D99}" type="datetime1">
              <a:rPr lang="en-US" smtClean="0"/>
              <a:t>11/6/2023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579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64D6C2F-5670-4E01-8229-51DD558A6556}" type="datetime1">
              <a:rPr lang="en-US" smtClean="0"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79221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698347-88D5-4268-8D35-270DA8AA3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33580C-B07E-4916-9EE4-30DFEA836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7E426-D0D2-401F-BA53-9A9AE94FC4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B71E7-8E59-418C-B70B-AF451B1472F1}" type="datetime1">
              <a:rPr lang="lv-LV" smtClean="0"/>
              <a:t>06.11.2023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18CCE-40CD-4B4C-BB0B-2AAD2E28B6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724C9-8055-4FA8-8A67-6F9139D431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E81DC-A25E-4D0A-B700-64934C5AE17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9217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rWfQ5nsiC0W9Nonk74gz7paSgeZNPzHe1Rb24MIf_zo/edit?usp=sharing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yyubu4QrKn6pz-jMdPE30KZFJeJjMsfXoguhXcvsDAM/edit#gid=0" TargetMode="External"/><Relationship Id="rId2" Type="http://schemas.openxmlformats.org/officeDocument/2006/relationships/hyperlink" Target="https://docs.google.com/spreadsheets/d/1yyubu4QrKn6pz-jMdPE30KZFJeJjMsfXoguhXcvsDAM/edit?usp=sharing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7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3" name="Freeform: Shape 7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4" name="Rectangle 7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5" name="Rectangle 7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6" name="Freeform: Shape 7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7" name="Isosceles Triangle 8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8" name="Isosceles Triangle 8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0EB7FB-7965-474E-956A-3D2EEC67D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0E81DC-A25E-4D0A-B700-64934C5AE172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pakšvirsraksts 4">
            <a:extLst>
              <a:ext uri="{FF2B5EF4-FFF2-40B4-BE49-F238E27FC236}">
                <a16:creationId xmlns:a16="http://schemas.microsoft.com/office/drawing/2014/main" id="{9B3C3B7C-BD4C-4514-AC19-CFB89D7A34EC}"/>
              </a:ext>
            </a:extLst>
          </p:cNvPr>
          <p:cNvSpPr txBox="1">
            <a:spLocks/>
          </p:cNvSpPr>
          <p:nvPr/>
        </p:nvSpPr>
        <p:spPr>
          <a:xfrm>
            <a:off x="3273618" y="5449714"/>
            <a:ext cx="5449982" cy="995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sz="2000" dirty="0">
                <a:solidFill>
                  <a:srgbClr val="44546A"/>
                </a:solidFill>
                <a:latin typeface="Calibri" panose="020F0502020204030204"/>
              </a:rPr>
              <a:t>Vecāku diena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sz="2000" dirty="0">
                <a:solidFill>
                  <a:srgbClr val="44546A"/>
                </a:solidFill>
                <a:latin typeface="Calibri" panose="020F0502020204030204"/>
              </a:rPr>
              <a:t>20</a:t>
            </a:r>
            <a:r>
              <a:rPr lang="en-US" sz="2000" dirty="0">
                <a:solidFill>
                  <a:srgbClr val="44546A"/>
                </a:solidFill>
                <a:latin typeface="Calibri" panose="020F0502020204030204"/>
              </a:rPr>
              <a:t>.</a:t>
            </a:r>
            <a:r>
              <a:rPr lang="lv-LV" sz="2000" dirty="0">
                <a:solidFill>
                  <a:srgbClr val="44546A"/>
                </a:solidFill>
                <a:latin typeface="Calibri" panose="020F0502020204030204"/>
              </a:rPr>
              <a:t>10</a:t>
            </a:r>
            <a:r>
              <a:rPr kumimoji="0" lang="lv-LV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.2023.</a:t>
            </a:r>
          </a:p>
        </p:txBody>
      </p:sp>
      <p:sp>
        <p:nvSpPr>
          <p:cNvPr id="17" name="Apakšvirsraksts 4">
            <a:extLst>
              <a:ext uri="{FF2B5EF4-FFF2-40B4-BE49-F238E27FC236}">
                <a16:creationId xmlns:a16="http://schemas.microsoft.com/office/drawing/2014/main" id="{57A714F0-8C75-4E2E-9FD2-65005EC15F99}"/>
              </a:ext>
            </a:extLst>
          </p:cNvPr>
          <p:cNvSpPr txBox="1">
            <a:spLocks/>
          </p:cNvSpPr>
          <p:nvPr/>
        </p:nvSpPr>
        <p:spPr>
          <a:xfrm>
            <a:off x="0" y="4387626"/>
            <a:ext cx="12192000" cy="68207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lv-LV" sz="3200" b="1" i="0" u="none" strike="noStrike" kern="1200" cap="none" spc="0" normalizeH="0" baseline="0" noProof="0" dirty="0">
              <a:ln>
                <a:noFill/>
              </a:ln>
              <a:solidFill>
                <a:srgbClr val="302F7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EC74FC-2A79-4329-8D0E-E5CB547C9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541" y="57362"/>
            <a:ext cx="4289802" cy="2413013"/>
          </a:xfrm>
          <a:prstGeom prst="rect">
            <a:avLst/>
          </a:prstGeom>
        </p:spPr>
      </p:pic>
      <p:pic>
        <p:nvPicPr>
          <p:cNvPr id="1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06AB306A-DCDA-49C7-8828-712DB22117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541" y="2741956"/>
            <a:ext cx="4289802" cy="237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82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0DC78-9D7F-6643-C427-30E9CDF6B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222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v-LV" sz="3600" dirty="0">
                <a:latin typeface="Arial Narrow" panose="020B0606020202030204" pitchFamily="34" charset="0"/>
              </a:rPr>
              <a:t>Formatīvā un summatīvā vērtējuma līmeņi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3B4BD8C-EBE0-3881-417B-2923A45427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1066652"/>
              </p:ext>
            </p:extLst>
          </p:nvPr>
        </p:nvGraphicFramePr>
        <p:xfrm>
          <a:off x="1209671" y="1713171"/>
          <a:ext cx="9772653" cy="5016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9725">
                  <a:extLst>
                    <a:ext uri="{9D8B030D-6E8A-4147-A177-3AD203B41FA5}">
                      <a16:colId xmlns:a16="http://schemas.microsoft.com/office/drawing/2014/main" val="3847877441"/>
                    </a:ext>
                  </a:extLst>
                </a:gridCol>
                <a:gridCol w="1474909">
                  <a:extLst>
                    <a:ext uri="{9D8B030D-6E8A-4147-A177-3AD203B41FA5}">
                      <a16:colId xmlns:a16="http://schemas.microsoft.com/office/drawing/2014/main" val="1121196548"/>
                    </a:ext>
                  </a:extLst>
                </a:gridCol>
                <a:gridCol w="998292">
                  <a:extLst>
                    <a:ext uri="{9D8B030D-6E8A-4147-A177-3AD203B41FA5}">
                      <a16:colId xmlns:a16="http://schemas.microsoft.com/office/drawing/2014/main" val="1696591665"/>
                    </a:ext>
                  </a:extLst>
                </a:gridCol>
                <a:gridCol w="877136">
                  <a:extLst>
                    <a:ext uri="{9D8B030D-6E8A-4147-A177-3AD203B41FA5}">
                      <a16:colId xmlns:a16="http://schemas.microsoft.com/office/drawing/2014/main" val="180736874"/>
                    </a:ext>
                  </a:extLst>
                </a:gridCol>
                <a:gridCol w="1885441">
                  <a:extLst>
                    <a:ext uri="{9D8B030D-6E8A-4147-A177-3AD203B41FA5}">
                      <a16:colId xmlns:a16="http://schemas.microsoft.com/office/drawing/2014/main" val="1633934261"/>
                    </a:ext>
                  </a:extLst>
                </a:gridCol>
                <a:gridCol w="1885441">
                  <a:extLst>
                    <a:ext uri="{9D8B030D-6E8A-4147-A177-3AD203B41FA5}">
                      <a16:colId xmlns:a16="http://schemas.microsoft.com/office/drawing/2014/main" val="3234688657"/>
                    </a:ext>
                  </a:extLst>
                </a:gridCol>
                <a:gridCol w="2091709">
                  <a:extLst>
                    <a:ext uri="{9D8B030D-6E8A-4147-A177-3AD203B41FA5}">
                      <a16:colId xmlns:a16="http://schemas.microsoft.com/office/drawing/2014/main" val="3848639991"/>
                    </a:ext>
                  </a:extLst>
                </a:gridCol>
              </a:tblGrid>
              <a:tr h="6960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1" kern="0" dirty="0">
                          <a:effectLst/>
                          <a:latin typeface="Arial Narrow" panose="020B0606020202030204" pitchFamily="34" charset="0"/>
                        </a:rPr>
                        <a:t>1.</a:t>
                      </a:r>
                      <a:endParaRPr lang="lv-LV" sz="2000" b="1" kern="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1" kern="0" dirty="0">
                          <a:effectLst/>
                          <a:latin typeface="Arial Narrow" panose="020B0606020202030204" pitchFamily="34" charset="0"/>
                        </a:rPr>
                        <a:t>Snieguma līmenis</a:t>
                      </a:r>
                      <a:endParaRPr lang="lv-LV" sz="2000" b="1" kern="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1" kern="0" dirty="0">
                          <a:effectLst/>
                          <a:latin typeface="Arial Narrow" panose="020B0606020202030204" pitchFamily="34" charset="0"/>
                        </a:rPr>
                        <a:t>S</a:t>
                      </a:r>
                      <a:endParaRPr lang="lv-LV" sz="2000" b="1" kern="1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1" kern="0" dirty="0">
                          <a:effectLst/>
                          <a:latin typeface="Arial Narrow" panose="020B0606020202030204" pitchFamily="34" charset="0"/>
                        </a:rPr>
                        <a:t>sācis apgūt</a:t>
                      </a:r>
                      <a:endParaRPr lang="lv-LV" sz="2000" b="1" kern="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1" kern="0" dirty="0">
                          <a:effectLst/>
                          <a:latin typeface="Arial Narrow" panose="020B0606020202030204" pitchFamily="34" charset="0"/>
                        </a:rPr>
                        <a:t>T</a:t>
                      </a:r>
                      <a:endParaRPr lang="lv-LV" sz="2000" b="1" kern="1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1" kern="0" dirty="0">
                          <a:effectLst/>
                          <a:latin typeface="Arial Narrow" panose="020B0606020202030204" pitchFamily="34" charset="0"/>
                        </a:rPr>
                        <a:t>turpina apgūt</a:t>
                      </a:r>
                      <a:endParaRPr lang="lv-LV" sz="2000" b="1" kern="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1" kern="0">
                          <a:effectLst/>
                          <a:latin typeface="Arial Narrow" panose="020B0606020202030204" pitchFamily="34" charset="0"/>
                        </a:rPr>
                        <a:t>A</a:t>
                      </a:r>
                      <a:endParaRPr lang="lv-LV" sz="2000" b="1" kern="10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1" kern="0">
                          <a:effectLst/>
                          <a:latin typeface="Arial Narrow" panose="020B0606020202030204" pitchFamily="34" charset="0"/>
                        </a:rPr>
                        <a:t>apguvis</a:t>
                      </a:r>
                      <a:endParaRPr lang="lv-LV" sz="2000" b="1" kern="1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1" kern="0">
                          <a:effectLst/>
                          <a:latin typeface="Arial Narrow" panose="020B0606020202030204" pitchFamily="34" charset="0"/>
                        </a:rPr>
                        <a:t>P</a:t>
                      </a:r>
                      <a:endParaRPr lang="lv-LV" sz="2000" b="1" kern="10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1" kern="0">
                          <a:effectLst/>
                          <a:latin typeface="Arial Narrow" panose="020B0606020202030204" pitchFamily="34" charset="0"/>
                        </a:rPr>
                        <a:t>apguvis padziļināti</a:t>
                      </a:r>
                      <a:endParaRPr lang="lv-LV" sz="2000" b="1" kern="1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3431349765"/>
                  </a:ext>
                </a:extLst>
              </a:tr>
              <a:tr h="3076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1" kern="0">
                          <a:effectLst/>
                          <a:latin typeface="Arial Narrow" panose="020B0606020202030204" pitchFamily="34" charset="0"/>
                        </a:rPr>
                        <a:t>2.</a:t>
                      </a:r>
                      <a:endParaRPr lang="lv-LV" sz="2000" b="1" kern="1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0" kern="0" dirty="0">
                          <a:effectLst/>
                          <a:latin typeface="Arial Narrow" panose="020B0606020202030204" pitchFamily="34" charset="0"/>
                        </a:rPr>
                        <a:t>Balles</a:t>
                      </a:r>
                      <a:endParaRPr lang="lv-LV" sz="2000" b="0" kern="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0" kern="0" dirty="0">
                          <a:effectLst/>
                          <a:latin typeface="Arial Narrow" panose="020B0606020202030204" pitchFamily="34" charset="0"/>
                        </a:rPr>
                        <a:t>1–2</a:t>
                      </a:r>
                      <a:endParaRPr lang="lv-LV" sz="2000" b="0" kern="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0" kern="0" dirty="0">
                          <a:effectLst/>
                          <a:latin typeface="Arial Narrow" panose="020B0606020202030204" pitchFamily="34" charset="0"/>
                        </a:rPr>
                        <a:t>3–4</a:t>
                      </a:r>
                      <a:endParaRPr lang="lv-LV" sz="2000" b="0" kern="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0" kern="0" dirty="0">
                          <a:effectLst/>
                          <a:latin typeface="Arial Narrow" panose="020B0606020202030204" pitchFamily="34" charset="0"/>
                        </a:rPr>
                        <a:t>5–6</a:t>
                      </a:r>
                      <a:endParaRPr lang="lv-LV" sz="2000" b="0" kern="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0" kern="0">
                          <a:effectLst/>
                          <a:latin typeface="Arial Narrow" panose="020B0606020202030204" pitchFamily="34" charset="0"/>
                        </a:rPr>
                        <a:t>7–8</a:t>
                      </a:r>
                      <a:endParaRPr lang="lv-LV" sz="2000" b="0" kern="1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0" kern="0">
                          <a:effectLst/>
                          <a:latin typeface="Arial Narrow" panose="020B0606020202030204" pitchFamily="34" charset="0"/>
                        </a:rPr>
                        <a:t>9–10</a:t>
                      </a:r>
                      <a:endParaRPr lang="lv-LV" sz="2000" b="0" kern="1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2403539834"/>
                  </a:ext>
                </a:extLst>
              </a:tr>
              <a:tr h="6037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1" kern="0">
                          <a:effectLst/>
                          <a:latin typeface="Arial Narrow" panose="020B0606020202030204" pitchFamily="34" charset="0"/>
                        </a:rPr>
                        <a:t>3.</a:t>
                      </a:r>
                      <a:endParaRPr lang="lv-LV" sz="2000" b="1" kern="1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0" kern="0" dirty="0">
                          <a:effectLst/>
                          <a:latin typeface="Arial Narrow" panose="020B0606020202030204" pitchFamily="34" charset="0"/>
                        </a:rPr>
                        <a:t>Apguves procenti</a:t>
                      </a:r>
                      <a:endParaRPr lang="lv-LV" sz="2000" b="0" kern="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0" kern="0" dirty="0">
                          <a:effectLst/>
                          <a:latin typeface="Arial Narrow" panose="020B0606020202030204" pitchFamily="34" charset="0"/>
                        </a:rPr>
                        <a:t>10–20 %</a:t>
                      </a:r>
                      <a:endParaRPr lang="lv-LV" sz="2000" b="0" kern="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0" kern="0">
                          <a:effectLst/>
                          <a:latin typeface="Arial Narrow" panose="020B0606020202030204" pitchFamily="34" charset="0"/>
                        </a:rPr>
                        <a:t>21–40 %</a:t>
                      </a:r>
                      <a:endParaRPr lang="lv-LV" sz="2000" b="0" kern="1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0" kern="0" dirty="0">
                          <a:effectLst/>
                          <a:latin typeface="Arial Narrow" panose="020B0606020202030204" pitchFamily="34" charset="0"/>
                        </a:rPr>
                        <a:t>41–66 %</a:t>
                      </a:r>
                      <a:endParaRPr lang="lv-LV" sz="2000" b="0" kern="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0" kern="0" dirty="0">
                          <a:effectLst/>
                          <a:latin typeface="Arial Narrow" panose="020B0606020202030204" pitchFamily="34" charset="0"/>
                        </a:rPr>
                        <a:t>67–86 %</a:t>
                      </a:r>
                      <a:endParaRPr lang="lv-LV" sz="2000" b="0" kern="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0" kern="0">
                          <a:effectLst/>
                          <a:latin typeface="Arial Narrow" panose="020B0606020202030204" pitchFamily="34" charset="0"/>
                        </a:rPr>
                        <a:t>87–100 %</a:t>
                      </a:r>
                      <a:endParaRPr lang="lv-LV" sz="2000" b="0" kern="1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3098208704"/>
                  </a:ext>
                </a:extLst>
              </a:tr>
              <a:tr h="10843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1" kern="0" dirty="0">
                          <a:effectLst/>
                          <a:latin typeface="Arial Narrow" panose="020B0606020202030204" pitchFamily="34" charset="0"/>
                        </a:rPr>
                        <a:t> 4.</a:t>
                      </a:r>
                      <a:endParaRPr lang="lv-LV" sz="2000" b="1" kern="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0" kern="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Formatīvā vērtēšana</a:t>
                      </a:r>
                      <a:endParaRPr lang="lv-LV" sz="2000" b="0" kern="1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0" kern="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lv-LV" sz="2000" b="0" kern="1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0" kern="0" dirty="0">
                          <a:effectLst/>
                          <a:latin typeface="Arial Narrow" panose="020B0606020202030204" pitchFamily="34" charset="0"/>
                        </a:rPr>
                        <a:t>S vai 0-40%</a:t>
                      </a:r>
                      <a:endParaRPr lang="lv-LV" sz="2000" b="0" kern="1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0" kern="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lv-LV" sz="2000" b="0" kern="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0" kern="0" dirty="0">
                          <a:effectLst/>
                          <a:latin typeface="Arial Narrow" panose="020B0606020202030204" pitchFamily="34" charset="0"/>
                        </a:rPr>
                        <a:t>T vai 41% -66%</a:t>
                      </a:r>
                      <a:endParaRPr lang="lv-LV" sz="2000" b="0" kern="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0" kern="0" dirty="0">
                          <a:effectLst/>
                          <a:latin typeface="Arial Narrow" panose="020B0606020202030204" pitchFamily="34" charset="0"/>
                        </a:rPr>
                        <a:t>A vai 67% vai 86%</a:t>
                      </a:r>
                      <a:endParaRPr lang="lv-LV" sz="2000" b="0" kern="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0" kern="0" dirty="0">
                          <a:effectLst/>
                          <a:latin typeface="Arial Narrow" panose="020B0606020202030204" pitchFamily="34" charset="0"/>
                        </a:rPr>
                        <a:t>P 87% - 100%</a:t>
                      </a:r>
                      <a:endParaRPr lang="lv-LV" sz="2000" b="0" kern="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960588509"/>
                  </a:ext>
                </a:extLst>
              </a:tr>
              <a:tr h="1861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1" kern="0" dirty="0">
                          <a:effectLst/>
                          <a:latin typeface="Arial Narrow" panose="020B0606020202030204" pitchFamily="34" charset="0"/>
                        </a:rPr>
                        <a:t> 5.</a:t>
                      </a:r>
                      <a:endParaRPr lang="lv-LV" sz="2000" b="1" kern="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0" kern="0" dirty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Summatīvā vērtēšana</a:t>
                      </a:r>
                      <a:endParaRPr lang="lv-LV" sz="2000" b="0" kern="100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0" kern="0" dirty="0">
                          <a:effectLst/>
                          <a:latin typeface="Arial Narrow" panose="020B0606020202030204" pitchFamily="34" charset="0"/>
                        </a:rPr>
                        <a:t>1-4 balles</a:t>
                      </a:r>
                      <a:endParaRPr lang="lv-LV" sz="2000" b="0" kern="1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0" kern="0" dirty="0">
                          <a:effectLst/>
                          <a:latin typeface="Arial Narrow" panose="020B0606020202030204" pitchFamily="34" charset="0"/>
                        </a:rPr>
                        <a:t>1 balle – 0-10%</a:t>
                      </a:r>
                      <a:endParaRPr lang="lv-LV" sz="2000" b="0" kern="1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0" kern="0" dirty="0">
                          <a:effectLst/>
                          <a:latin typeface="Arial Narrow" panose="020B0606020202030204" pitchFamily="34" charset="0"/>
                        </a:rPr>
                        <a:t>2 balles 11%-20%</a:t>
                      </a:r>
                      <a:endParaRPr lang="lv-LV" sz="2000" b="0" kern="1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0" kern="0" dirty="0">
                          <a:effectLst/>
                          <a:latin typeface="Arial Narrow" panose="020B0606020202030204" pitchFamily="34" charset="0"/>
                        </a:rPr>
                        <a:t>3 balles 21%-30%</a:t>
                      </a:r>
                      <a:endParaRPr lang="lv-LV" sz="2000" b="0" kern="1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0" kern="0" dirty="0">
                          <a:effectLst/>
                          <a:latin typeface="Arial Narrow" panose="020B0606020202030204" pitchFamily="34" charset="0"/>
                        </a:rPr>
                        <a:t>4 balles 31%-40%</a:t>
                      </a:r>
                      <a:endParaRPr lang="lv-LV" sz="2000" b="0" kern="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0" kern="0" dirty="0">
                          <a:effectLst/>
                          <a:latin typeface="Arial Narrow" panose="020B0606020202030204" pitchFamily="34" charset="0"/>
                        </a:rPr>
                        <a:t>5-6 balles</a:t>
                      </a:r>
                      <a:endParaRPr lang="lv-LV" sz="2000" b="0" kern="1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0" kern="0" dirty="0">
                          <a:effectLst/>
                          <a:latin typeface="Arial Narrow" panose="020B0606020202030204" pitchFamily="34" charset="0"/>
                        </a:rPr>
                        <a:t>5 balles 41%-53%</a:t>
                      </a:r>
                      <a:endParaRPr lang="lv-LV" sz="2000" b="0" kern="1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0" kern="0" dirty="0">
                          <a:effectLst/>
                          <a:latin typeface="Arial Narrow" panose="020B0606020202030204" pitchFamily="34" charset="0"/>
                        </a:rPr>
                        <a:t>6 balles 54%-66%</a:t>
                      </a:r>
                      <a:endParaRPr lang="lv-LV" sz="2000" b="0" kern="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0" kern="0" dirty="0">
                          <a:effectLst/>
                          <a:latin typeface="Arial Narrow" panose="020B0606020202030204" pitchFamily="34" charset="0"/>
                        </a:rPr>
                        <a:t>7-8 balles</a:t>
                      </a:r>
                      <a:endParaRPr lang="lv-LV" sz="2000" b="0" kern="1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0" kern="0" dirty="0">
                          <a:effectLst/>
                          <a:latin typeface="Arial Narrow" panose="020B0606020202030204" pitchFamily="34" charset="0"/>
                        </a:rPr>
                        <a:t>7 balles 67%-76%</a:t>
                      </a:r>
                      <a:endParaRPr lang="lv-LV" sz="2000" b="0" kern="1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0" kern="0" dirty="0">
                          <a:effectLst/>
                          <a:latin typeface="Arial Narrow" panose="020B0606020202030204" pitchFamily="34" charset="0"/>
                        </a:rPr>
                        <a:t>8 balles 77%-86%</a:t>
                      </a:r>
                      <a:endParaRPr lang="lv-LV" sz="2000" b="0" kern="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0" kern="0" dirty="0">
                          <a:effectLst/>
                          <a:latin typeface="Arial Narrow" panose="020B0606020202030204" pitchFamily="34" charset="0"/>
                        </a:rPr>
                        <a:t>9-10 balles</a:t>
                      </a:r>
                      <a:endParaRPr lang="lv-LV" sz="2000" b="0" kern="1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0" kern="0" dirty="0">
                          <a:effectLst/>
                          <a:latin typeface="Arial Narrow" panose="020B0606020202030204" pitchFamily="34" charset="0"/>
                        </a:rPr>
                        <a:t>9 balles 87%-95%</a:t>
                      </a:r>
                      <a:endParaRPr lang="lv-LV" sz="2000" b="0" kern="100" dirty="0"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0" kern="0" dirty="0">
                          <a:effectLst/>
                          <a:latin typeface="Arial Narrow" panose="020B0606020202030204" pitchFamily="34" charset="0"/>
                        </a:rPr>
                        <a:t>10 balles 96%-100%</a:t>
                      </a:r>
                      <a:endParaRPr lang="lv-LV" sz="2000" b="0" kern="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extLst>
                  <a:ext uri="{0D108BD9-81ED-4DB2-BD59-A6C34878D82A}">
                    <a16:rowId xmlns:a16="http://schemas.microsoft.com/office/drawing/2014/main" val="251254799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76FCA7-E367-90CD-9ADC-6B0AEBED6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81DC-A25E-4D0A-B700-64934C5AE172}" type="slidenum">
              <a:rPr lang="lv-LV" smtClean="0"/>
              <a:t>10</a:t>
            </a:fld>
            <a:endParaRPr lang="lv-LV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6B18735F-0A5D-8D4E-101A-319C14A77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241915" y="65643"/>
            <a:ext cx="2067582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2.tabula</a:t>
            </a:r>
            <a:endParaRPr kumimoji="0" lang="lv-LV" altLang="lv-LV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A5B54B-2F96-1EB3-C80E-26B134D7D6D7}"/>
              </a:ext>
            </a:extLst>
          </p:cNvPr>
          <p:cNvSpPr txBox="1"/>
          <p:nvPr/>
        </p:nvSpPr>
        <p:spPr>
          <a:xfrm>
            <a:off x="585786" y="1161148"/>
            <a:ext cx="111680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dirty="0">
                <a:hlinkClick r:id="rId2"/>
              </a:rPr>
              <a:t>https://docs.google.com/spreadsheets/d/1rWfQ5nsiC0W9Nonk74gz7paSgeZNPzHe1Rb24MIf_zo/edit?usp=sharing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543716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2CF4E-00B8-A520-BD70-A1D87530D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563485" cy="1600200"/>
          </a:xfrm>
        </p:spPr>
        <p:txBody>
          <a:bodyPr>
            <a:normAutofit/>
          </a:bodyPr>
          <a:lstStyle/>
          <a:p>
            <a:r>
              <a:rPr lang="lv-LV" sz="2400" b="1" dirty="0">
                <a:latin typeface="+mn-lt"/>
              </a:rPr>
              <a:t>Atbalsta pasākumi </a:t>
            </a:r>
            <a:br>
              <a:rPr lang="lv-LV" sz="2400" b="1" dirty="0">
                <a:latin typeface="+mn-lt"/>
              </a:rPr>
            </a:br>
            <a:r>
              <a:rPr lang="lv-LV" sz="2400" b="1" dirty="0">
                <a:latin typeface="+mn-lt"/>
              </a:rPr>
              <a:t>izglītojamiem</a:t>
            </a:r>
            <a:br>
              <a:rPr lang="lv-LV" sz="2400" b="1" dirty="0">
                <a:latin typeface="+mn-lt"/>
              </a:rPr>
            </a:br>
            <a:r>
              <a:rPr lang="lv-LV" sz="2400" b="1" dirty="0">
                <a:latin typeface="+mn-lt"/>
              </a:rPr>
              <a:t>obligātā mācību satura apguvē</a:t>
            </a:r>
            <a:br>
              <a:rPr lang="lv-LV" sz="2400" b="1" dirty="0"/>
            </a:br>
            <a:r>
              <a:rPr lang="lv-LV" sz="2400" b="1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AC9114-35E8-410D-709B-61F13D7769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992187"/>
            <a:ext cx="6172200" cy="4873625"/>
          </a:xfrm>
        </p:spPr>
        <p:txBody>
          <a:bodyPr/>
          <a:lstStyle/>
          <a:p>
            <a:endParaRPr lang="lv-LV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ED9678-9041-DAE6-8055-DD686F9A21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6545" y="1681018"/>
            <a:ext cx="4414981" cy="5040457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500" b="1" dirty="0">
                <a:solidFill>
                  <a:srgbClr val="00B0F0"/>
                </a:solidFill>
              </a:rPr>
              <a:t>! </a:t>
            </a:r>
            <a:r>
              <a:rPr lang="lv-LV" sz="1500" b="1" dirty="0"/>
              <a:t>Stundās</a:t>
            </a:r>
            <a:r>
              <a:rPr lang="lv-LV" sz="1500" dirty="0"/>
              <a:t> -</a:t>
            </a:r>
            <a:r>
              <a:rPr lang="lv-LV" sz="1500" b="1" dirty="0"/>
              <a:t>Mācīšanas –mācīšanās process</a:t>
            </a:r>
            <a:r>
              <a:rPr lang="lv-LV" sz="1500" dirty="0"/>
              <a:t>,  </a:t>
            </a:r>
            <a:r>
              <a:rPr lang="lv-LV" sz="1500" b="1" dirty="0"/>
              <a:t>AS</a:t>
            </a:r>
            <a:r>
              <a:rPr lang="lv-LV" sz="1500" b="1" dirty="0">
                <a:solidFill>
                  <a:srgbClr val="0070C0"/>
                </a:solidFill>
              </a:rPr>
              <a:t>, </a:t>
            </a:r>
          </a:p>
          <a:p>
            <a:r>
              <a:rPr lang="lv-LV" sz="1500" b="1" dirty="0"/>
              <a:t>	*Caurviju prasmes: </a:t>
            </a:r>
            <a:r>
              <a:rPr lang="en-US" sz="15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Kritiskā</a:t>
            </a:r>
            <a:r>
              <a:rPr lang="en-US" sz="15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domāšana</a:t>
            </a:r>
            <a:r>
              <a:rPr lang="en-US" sz="15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un problēmrisināšana</a:t>
            </a:r>
            <a:r>
              <a:rPr lang="lv-LV" sz="1500" i="1" dirty="0"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15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Jaunrade</a:t>
            </a:r>
            <a:r>
              <a:rPr lang="en-US" sz="15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un uzņēmējspēja</a:t>
            </a:r>
            <a:r>
              <a:rPr lang="lv-LV" sz="1500" i="1" dirty="0"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15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Pašvadīta </a:t>
            </a:r>
            <a:r>
              <a:rPr lang="en-US" sz="15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mācīšanās</a:t>
            </a:r>
            <a:r>
              <a:rPr lang="lv-LV" sz="1500" i="1" dirty="0"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15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Sadarbība</a:t>
            </a:r>
            <a:r>
              <a:rPr lang="lv-LV" sz="1500" i="1" dirty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en-US" sz="15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Pilsoniskā</a:t>
            </a:r>
            <a:r>
              <a:rPr lang="en-US" sz="15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5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līdzdalība</a:t>
            </a:r>
            <a:r>
              <a:rPr lang="lv-LV" sz="15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lv-LV" sz="15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lv-LV" sz="15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*Vērtības</a:t>
            </a:r>
            <a:r>
              <a:rPr lang="lv-LV" sz="1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lv-LV" sz="1500" i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Atbildība/</a:t>
            </a:r>
            <a:r>
              <a:rPr lang="lv-LV" sz="1500" i="1" dirty="0">
                <a:ea typeface="Calibri" panose="020F0502020204030204" pitchFamily="34" charset="0"/>
                <a:cs typeface="Times New Roman" panose="02020603050405020304" pitchFamily="18" charset="0"/>
              </a:rPr>
              <a:t>Centība; Drosme/Godīgums;  Gudrība/Laipnība; Līdzcietība/Mērenība; Savaldība/Solidaritāte; Taisnīgums/Tolerance.</a:t>
            </a:r>
            <a:endParaRPr lang="lv-LV" sz="150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5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Papildus otra  matemātikas skolotāja piesaiste 9.a un 11.a, 11.b klasēs stundu laikā (gatavojoties 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500" b="1" dirty="0">
                <a:cs typeface="Times New Roman" panose="02020603050405020304" pitchFamily="18" charset="0"/>
              </a:rPr>
              <a:t>Konsultācijas izglītojamiem  pēc grafika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500" b="1" u="none" strike="noStrike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Papildu konsultācijas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500" b="1" u="none" strike="noStrike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Dalība VISC olimpiādēs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500" b="1" dirty="0">
                <a:solidFill>
                  <a:srgbClr val="000000"/>
                </a:solidFill>
                <a:cs typeface="Times New Roman" panose="02020603050405020304" pitchFamily="18" charset="0"/>
              </a:rPr>
              <a:t>Pārbaudes darbu pārrakstīšana – piektdienās, ārpus konsultāciju laika.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500" b="1" dirty="0">
                <a:solidFill>
                  <a:srgbClr val="000000"/>
                </a:solidFill>
                <a:cs typeface="Times New Roman" panose="02020603050405020304" pitchFamily="18" charset="0"/>
              </a:rPr>
              <a:t>Individuālas un grupu konsultācijas izglītojamo brīvdienās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500" b="1" dirty="0">
                <a:solidFill>
                  <a:srgbClr val="000000"/>
                </a:solidFill>
                <a:cs typeface="Times New Roman" panose="02020603050405020304" pitchFamily="18" charset="0"/>
              </a:rPr>
              <a:t>Papildu mācību pasākumi mācību gada noslēgumā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500" b="1" dirty="0">
                <a:solidFill>
                  <a:srgbClr val="00B0F0"/>
                </a:solidFill>
                <a:cs typeface="Times New Roman" panose="02020603050405020304" pitchFamily="18" charset="0"/>
              </a:rPr>
              <a:t>! </a:t>
            </a:r>
            <a:r>
              <a:rPr lang="lv-LV" sz="1500" b="1" dirty="0">
                <a:cs typeface="Times New Roman" panose="02020603050405020304" pitchFamily="18" charset="0"/>
              </a:rPr>
              <a:t>Mācību sagatavošanas laiks internātā – vakaros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sz="15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sz="1400" b="1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sz="1400" b="1" dirty="0"/>
          </a:p>
          <a:p>
            <a:endParaRPr lang="lv-LV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0265A-13A8-CCDE-7846-AF277E76D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81DC-A25E-4D0A-B700-64934C5AE172}" type="slidenum">
              <a:rPr lang="lv-LV" smtClean="0"/>
              <a:t>11</a:t>
            </a:fld>
            <a:endParaRPr lang="lv-LV"/>
          </a:p>
        </p:txBody>
      </p:sp>
      <p:pic>
        <p:nvPicPr>
          <p:cNvPr id="6" name="Attēls 3">
            <a:extLst>
              <a:ext uri="{FF2B5EF4-FFF2-40B4-BE49-F238E27FC236}">
                <a16:creationId xmlns:a16="http://schemas.microsoft.com/office/drawing/2014/main" id="{A3664A92-CA3E-DDAF-96F9-1938A53712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769" y="302635"/>
            <a:ext cx="6290685" cy="605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848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0EB7FB-7965-474E-956A-3D2EEC67D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0E81DC-A25E-4D0A-B700-64934C5AE172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pakšvirsraksts 4">
            <a:extLst>
              <a:ext uri="{FF2B5EF4-FFF2-40B4-BE49-F238E27FC236}">
                <a16:creationId xmlns:a16="http://schemas.microsoft.com/office/drawing/2014/main" id="{9B3C3B7C-BD4C-4514-AC19-CFB89D7A34EC}"/>
              </a:ext>
            </a:extLst>
          </p:cNvPr>
          <p:cNvSpPr txBox="1">
            <a:spLocks/>
          </p:cNvSpPr>
          <p:nvPr/>
        </p:nvSpPr>
        <p:spPr>
          <a:xfrm>
            <a:off x="3371009" y="6082874"/>
            <a:ext cx="5449982" cy="6820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sz="2000" dirty="0">
                <a:solidFill>
                  <a:srgbClr val="44546A"/>
                </a:solidFill>
                <a:latin typeface="Calibri" panose="020F0502020204030204"/>
              </a:rPr>
              <a:t>Vadības komanda: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sz="2000" dirty="0">
                <a:solidFill>
                  <a:srgbClr val="44546A"/>
                </a:solidFill>
                <a:latin typeface="Calibri" panose="020F0502020204030204"/>
              </a:rPr>
              <a:t>20</a:t>
            </a:r>
            <a:r>
              <a:rPr lang="en-US" sz="2000" dirty="0">
                <a:solidFill>
                  <a:srgbClr val="44546A"/>
                </a:solidFill>
                <a:latin typeface="Calibri" panose="020F0502020204030204"/>
              </a:rPr>
              <a:t>.</a:t>
            </a:r>
            <a:r>
              <a:rPr lang="lv-LV" sz="2000" dirty="0">
                <a:solidFill>
                  <a:srgbClr val="44546A"/>
                </a:solidFill>
                <a:latin typeface="Calibri" panose="020F0502020204030204"/>
              </a:rPr>
              <a:t>10</a:t>
            </a:r>
            <a:r>
              <a:rPr kumimoji="0" lang="lv-LV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.2023.</a:t>
            </a:r>
          </a:p>
        </p:txBody>
      </p:sp>
      <p:sp>
        <p:nvSpPr>
          <p:cNvPr id="17" name="Apakšvirsraksts 4">
            <a:extLst>
              <a:ext uri="{FF2B5EF4-FFF2-40B4-BE49-F238E27FC236}">
                <a16:creationId xmlns:a16="http://schemas.microsoft.com/office/drawing/2014/main" id="{57A714F0-8C75-4E2E-9FD2-65005EC15F99}"/>
              </a:ext>
            </a:extLst>
          </p:cNvPr>
          <p:cNvSpPr txBox="1">
            <a:spLocks/>
          </p:cNvSpPr>
          <p:nvPr/>
        </p:nvSpPr>
        <p:spPr>
          <a:xfrm>
            <a:off x="0" y="4518516"/>
            <a:ext cx="12192000" cy="79951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lv-LV" sz="3200" b="1" i="0" u="none" strike="noStrike" kern="1200" cap="none" spc="0" normalizeH="0" baseline="0" noProof="0" dirty="0">
              <a:ln>
                <a:noFill/>
              </a:ln>
              <a:solidFill>
                <a:srgbClr val="302F7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06AB306A-DCDA-49C7-8828-712DB22117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099" y="1670857"/>
            <a:ext cx="4289802" cy="2370116"/>
          </a:xfrm>
          <a:prstGeom prst="rect">
            <a:avLst/>
          </a:prstGeom>
        </p:spPr>
      </p:pic>
      <p:sp>
        <p:nvSpPr>
          <p:cNvPr id="4" name="Taisnstūris 3">
            <a:extLst>
              <a:ext uri="{FF2B5EF4-FFF2-40B4-BE49-F238E27FC236}">
                <a16:creationId xmlns:a16="http://schemas.microsoft.com/office/drawing/2014/main" id="{AB6008D4-BB29-4E0E-BCDB-F67D1469C349}"/>
              </a:ext>
            </a:extLst>
          </p:cNvPr>
          <p:cNvSpPr/>
          <p:nvPr/>
        </p:nvSpPr>
        <p:spPr>
          <a:xfrm>
            <a:off x="3016605" y="4528928"/>
            <a:ext cx="61588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v-LV" sz="4400" b="0" cap="none" spc="0" dirty="0">
                <a:ln w="0"/>
                <a:solidFill>
                  <a:srgbClr val="302F7B"/>
                </a:solidFill>
              </a:rPr>
              <a:t>PALDIES PAR UZMANĪBU!</a:t>
            </a:r>
          </a:p>
        </p:txBody>
      </p:sp>
    </p:spTree>
    <p:extLst>
      <p:ext uri="{BB962C8B-B14F-4D97-AF65-F5344CB8AC3E}">
        <p14:creationId xmlns:p14="http://schemas.microsoft.com/office/powerpoint/2010/main" val="512721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numura vietturis 1">
            <a:extLst>
              <a:ext uri="{FF2B5EF4-FFF2-40B4-BE49-F238E27FC236}">
                <a16:creationId xmlns:a16="http://schemas.microsoft.com/office/drawing/2014/main" id="{93CD0F17-73E3-4AE4-8F05-E980F76A9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E81DC-A25E-4D0A-B700-64934C5AE172}" type="slidenum">
              <a:rPr lang="lv-LV" smtClean="0"/>
              <a:t>13</a:t>
            </a:fld>
            <a:endParaRPr lang="lv-LV"/>
          </a:p>
        </p:txBody>
      </p:sp>
      <p:graphicFrame>
        <p:nvGraphicFramePr>
          <p:cNvPr id="6" name="Tabula 5">
            <a:extLst>
              <a:ext uri="{FF2B5EF4-FFF2-40B4-BE49-F238E27FC236}">
                <a16:creationId xmlns:a16="http://schemas.microsoft.com/office/drawing/2014/main" id="{F7E0AE5F-559A-4367-904C-4447B733DE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712732"/>
              </p:ext>
            </p:extLst>
          </p:nvPr>
        </p:nvGraphicFramePr>
        <p:xfrm>
          <a:off x="915908" y="2506341"/>
          <a:ext cx="10726896" cy="19902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5402">
                  <a:extLst>
                    <a:ext uri="{9D8B030D-6E8A-4147-A177-3AD203B41FA5}">
                      <a16:colId xmlns:a16="http://schemas.microsoft.com/office/drawing/2014/main" val="4114671949"/>
                    </a:ext>
                  </a:extLst>
                </a:gridCol>
                <a:gridCol w="7411494">
                  <a:extLst>
                    <a:ext uri="{9D8B030D-6E8A-4147-A177-3AD203B41FA5}">
                      <a16:colId xmlns:a16="http://schemas.microsoft.com/office/drawing/2014/main" val="14399927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>
                          <a:effectLst/>
                        </a:rPr>
                        <a:t>Pirmais semestris ilgst </a:t>
                      </a:r>
                      <a:endParaRPr lang="lv-LV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 dirty="0">
                          <a:effectLst/>
                        </a:rPr>
                        <a:t>no 2023.gada 1.septembra līdz 2023.gada 22.decembrim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23670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400">
                          <a:effectLst/>
                        </a:rPr>
                        <a:t>Otrais semestris ilgst</a:t>
                      </a:r>
                      <a:endParaRPr lang="lv-LV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*8.,9.,10.,11. klašu izglītojamiem no 2024.gada 8.janvāra līdz 2024.gada 31.maijam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*9. klases  izglītojamiem no 2024.gada 8.janvāva līdz 2024.gada 14.jūnijam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2000" dirty="0">
                          <a:effectLst/>
                        </a:rPr>
                        <a:t>*12. klases izglītojamiem no 2024.gada 8.janvāva līdz 21.jūnijam</a:t>
                      </a:r>
                      <a:endParaRPr lang="lv-L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4639177"/>
                  </a:ext>
                </a:extLst>
              </a:tr>
            </a:tbl>
          </a:graphicData>
        </a:graphic>
      </p:graphicFrame>
      <p:pic>
        <p:nvPicPr>
          <p:cNvPr id="5121" name="Picture 1">
            <a:extLst>
              <a:ext uri="{FF2B5EF4-FFF2-40B4-BE49-F238E27FC236}">
                <a16:creationId xmlns:a16="http://schemas.microsoft.com/office/drawing/2014/main" id="{5BAC65A8-501D-4329-A1AF-9F944A9E9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713720"/>
            <a:ext cx="484886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72ED2197-4D9B-46D2-A51E-CA183D803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2113" y="4826289"/>
            <a:ext cx="10148887" cy="4001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2000" b="1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Mācību gads sākas 2023.gada 1.septembrī</a:t>
            </a:r>
            <a:endParaRPr kumimoji="0" lang="lv-LV" altLang="lv-LV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121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6CB5D-52BE-3350-953D-9FC4F7554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2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1</a:t>
            </a:r>
            <a:r>
              <a:rPr lang="lv-LV" sz="28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.Valsts pārbaudes darbi par vispārējās pamatizglītības ieguvi </a:t>
            </a:r>
            <a:br>
              <a:rPr lang="lv-LV" sz="28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lv-LV" sz="28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9.a klase</a:t>
            </a:r>
            <a:br>
              <a:rPr lang="lv-LV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lv-LV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v-LV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Valsts pārbaudes darbs ir nokārtots, ja sasniegti 15% </a:t>
            </a:r>
            <a:r>
              <a:rPr lang="lv-LV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attiecībā uz </a:t>
            </a:r>
            <a:r>
              <a:rPr lang="lv-LV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pamatprasmēm</a:t>
            </a:r>
            <a:r>
              <a:rPr lang="lv-LV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un </a:t>
            </a:r>
            <a:r>
              <a:rPr lang="lv-LV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pamatzināšanām</a:t>
            </a:r>
            <a:r>
              <a:rPr lang="lv-LV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br>
              <a:rPr lang="lv-LV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lv-LV" sz="2800" dirty="0">
              <a:latin typeface="+mn-lt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C8B804A-A015-5011-A97B-2C23D9FAF7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6017" y="2266122"/>
          <a:ext cx="11979968" cy="3683413"/>
        </p:xfrm>
        <a:graphic>
          <a:graphicData uri="http://schemas.openxmlformats.org/drawingml/2006/table">
            <a:tbl>
              <a:tblPr bandRow="1"/>
              <a:tblGrid>
                <a:gridCol w="2451653">
                  <a:extLst>
                    <a:ext uri="{9D8B030D-6E8A-4147-A177-3AD203B41FA5}">
                      <a16:colId xmlns:a16="http://schemas.microsoft.com/office/drawing/2014/main" val="93382822"/>
                    </a:ext>
                  </a:extLst>
                </a:gridCol>
                <a:gridCol w="1590260">
                  <a:extLst>
                    <a:ext uri="{9D8B030D-6E8A-4147-A177-3AD203B41FA5}">
                      <a16:colId xmlns:a16="http://schemas.microsoft.com/office/drawing/2014/main" val="1926073317"/>
                    </a:ext>
                  </a:extLst>
                </a:gridCol>
                <a:gridCol w="1868557">
                  <a:extLst>
                    <a:ext uri="{9D8B030D-6E8A-4147-A177-3AD203B41FA5}">
                      <a16:colId xmlns:a16="http://schemas.microsoft.com/office/drawing/2014/main" val="1258512801"/>
                    </a:ext>
                  </a:extLst>
                </a:gridCol>
                <a:gridCol w="1762539">
                  <a:extLst>
                    <a:ext uri="{9D8B030D-6E8A-4147-A177-3AD203B41FA5}">
                      <a16:colId xmlns:a16="http://schemas.microsoft.com/office/drawing/2014/main" val="316232721"/>
                    </a:ext>
                  </a:extLst>
                </a:gridCol>
                <a:gridCol w="1974574">
                  <a:extLst>
                    <a:ext uri="{9D8B030D-6E8A-4147-A177-3AD203B41FA5}">
                      <a16:colId xmlns:a16="http://schemas.microsoft.com/office/drawing/2014/main" val="2901957818"/>
                    </a:ext>
                  </a:extLst>
                </a:gridCol>
                <a:gridCol w="2332385">
                  <a:extLst>
                    <a:ext uri="{9D8B030D-6E8A-4147-A177-3AD203B41FA5}">
                      <a16:colId xmlns:a16="http://schemas.microsoft.com/office/drawing/2014/main" val="302643026"/>
                    </a:ext>
                  </a:extLst>
                </a:gridCol>
              </a:tblGrid>
              <a:tr h="5913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Centralizētais eksāmens</a:t>
                      </a:r>
                      <a:endParaRPr lang="lv-LV" sz="2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Norises laiks</a:t>
                      </a:r>
                      <a:endParaRPr lang="lv-LV" sz="22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Norises laiks</a:t>
                      </a:r>
                      <a:endParaRPr lang="lv-LV" sz="22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Norises laiks</a:t>
                      </a:r>
                      <a:endParaRPr lang="lv-LV" sz="22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Norises laiks</a:t>
                      </a:r>
                      <a:endParaRPr lang="lv-LV" sz="22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Norises laiks</a:t>
                      </a:r>
                      <a:endParaRPr lang="lv-LV" sz="2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7624372"/>
                  </a:ext>
                </a:extLst>
              </a:tr>
              <a:tr h="6145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CE </a:t>
                      </a:r>
                      <a:r>
                        <a:rPr lang="lv-LV" sz="2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Roboto Black" panose="02000000000000000000" pitchFamily="2" charset="0"/>
                          <a:cs typeface="Roboto Black" panose="02000000000000000000" pitchFamily="2" charset="0"/>
                        </a:rPr>
                        <a:t>daļas</a:t>
                      </a:r>
                      <a:r>
                        <a:rPr lang="lv-LV" sz="2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:</a:t>
                      </a:r>
                      <a:endParaRPr lang="lv-LV" sz="2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Rakstu daļa </a:t>
                      </a:r>
                      <a:endParaRPr lang="lv-LV" sz="2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Mutvārdu daļa</a:t>
                      </a:r>
                      <a:endParaRPr lang="lv-LV" sz="2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  <a:endParaRPr lang="lv-LV" sz="2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  <a:endParaRPr lang="lv-LV" sz="2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  <a:endParaRPr lang="lv-LV" sz="2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3337948"/>
                  </a:ext>
                </a:extLst>
              </a:tr>
              <a:tr h="5930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 </a:t>
                      </a:r>
                      <a:endParaRPr lang="lv-LV" sz="2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lv-LV" sz="22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800"/>
                        </a:spcAft>
                        <a:buAutoNum type="arabicPeriod"/>
                      </a:pPr>
                      <a:r>
                        <a:rPr lang="lv-LV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Diena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2.diena</a:t>
                      </a:r>
                      <a:endParaRPr lang="lv-LV" sz="2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3.diena</a:t>
                      </a:r>
                      <a:endParaRPr lang="lv-LV" sz="2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4.diena</a:t>
                      </a:r>
                      <a:endParaRPr lang="lv-LV" sz="22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546184"/>
                  </a:ext>
                </a:extLst>
              </a:tr>
              <a:tr h="59136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lv-LV" sz="2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Noto Sans Symbols"/>
                        </a:rPr>
                        <a:t>Angļu valodā</a:t>
                      </a:r>
                      <a:endParaRPr lang="lv-LV" sz="2200" dirty="0">
                        <a:effectLst/>
                        <a:latin typeface="+mn-lt"/>
                        <a:ea typeface="Noto Sans Symbols"/>
                        <a:cs typeface="Noto Sans Symbol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22.05.2024.</a:t>
                      </a:r>
                      <a:endParaRPr lang="lv-LV" sz="22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* 22.05.2024.</a:t>
                      </a:r>
                      <a:endParaRPr lang="lv-LV" sz="22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**23.05.2024.</a:t>
                      </a:r>
                      <a:endParaRPr lang="lv-LV" sz="2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***24.05.2024.</a:t>
                      </a:r>
                      <a:endParaRPr lang="lv-LV" sz="22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lv-LV" sz="22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5945915"/>
                  </a:ext>
                </a:extLst>
              </a:tr>
              <a:tr h="59136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lv-LV" sz="2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Noto Sans Symbols"/>
                        </a:rPr>
                        <a:t>Latviešu valoda</a:t>
                      </a:r>
                      <a:endParaRPr lang="lv-LV" sz="2200" dirty="0">
                        <a:effectLst/>
                        <a:latin typeface="+mn-lt"/>
                        <a:ea typeface="Noto Sans Symbols"/>
                        <a:cs typeface="Noto Sans Symbol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28.05.2024.</a:t>
                      </a:r>
                      <a:endParaRPr lang="lv-LV" sz="22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*27.05.2024.</a:t>
                      </a:r>
                      <a:endParaRPr lang="lv-LV" sz="22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**28.05.2024.</a:t>
                      </a:r>
                      <a:endParaRPr lang="lv-LV" sz="22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***29.05.2024.</a:t>
                      </a:r>
                      <a:endParaRPr lang="lv-LV" sz="22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****30.05.2024.</a:t>
                      </a:r>
                      <a:endParaRPr lang="lv-LV" sz="2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9806015"/>
                  </a:ext>
                </a:extLst>
              </a:tr>
              <a:tr h="59136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lv-LV" sz="2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Noto Sans Symbols"/>
                        </a:rPr>
                        <a:t>Matemātika</a:t>
                      </a:r>
                      <a:endParaRPr lang="lv-LV" sz="2200" dirty="0">
                        <a:effectLst/>
                        <a:latin typeface="+mn-lt"/>
                        <a:ea typeface="Noto Sans Symbols"/>
                        <a:cs typeface="Noto Sans Symbol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04.06.2024.</a:t>
                      </a:r>
                      <a:endParaRPr lang="lv-LV" sz="2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lv-LV" sz="2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lv-LV" sz="2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lv-LV" sz="2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lv-LV" sz="2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969336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CA5D69-3C51-B740-8809-0B0933575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0E81DC-A25E-4D0A-B700-64934C5AE172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513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B8815-5ADC-D1C5-3EEF-3208F93AF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v-LV" sz="31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2</a:t>
            </a:r>
            <a:r>
              <a:rPr lang="lv-LV" sz="31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.Valsts pārbaudes darbi par vispārējās vidējās izglītība ieguvi </a:t>
            </a:r>
            <a:br>
              <a:rPr lang="lv-LV" sz="31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lv-LV" sz="31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11.a un 11.b klase – OL</a:t>
            </a:r>
            <a:br>
              <a:rPr lang="lv-LV" sz="31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lv-LV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Valsts pārbaudes darbs ir nokārtots, ja sasniegti 15% </a:t>
            </a:r>
            <a:r>
              <a:rPr lang="lv-LV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attiecībā uz </a:t>
            </a:r>
            <a:r>
              <a:rPr lang="lv-LV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pamatprasmēm</a:t>
            </a:r>
            <a:r>
              <a:rPr lang="lv-LV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un </a:t>
            </a:r>
            <a:r>
              <a:rPr lang="lv-LV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pamatzināšanām</a:t>
            </a:r>
            <a:r>
              <a:rPr lang="lv-LV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br>
              <a:rPr lang="lv-LV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lv-LV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lv-LV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9192D98-680D-CD32-896B-5EF9E43327E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9026" y="1380824"/>
          <a:ext cx="11940209" cy="4423336"/>
        </p:xfrm>
        <a:graphic>
          <a:graphicData uri="http://schemas.openxmlformats.org/drawingml/2006/table">
            <a:tbl>
              <a:tblPr bandRow="1"/>
              <a:tblGrid>
                <a:gridCol w="2099078">
                  <a:extLst>
                    <a:ext uri="{9D8B030D-6E8A-4147-A177-3AD203B41FA5}">
                      <a16:colId xmlns:a16="http://schemas.microsoft.com/office/drawing/2014/main" val="3494944094"/>
                    </a:ext>
                  </a:extLst>
                </a:gridCol>
                <a:gridCol w="3681396">
                  <a:extLst>
                    <a:ext uri="{9D8B030D-6E8A-4147-A177-3AD203B41FA5}">
                      <a16:colId xmlns:a16="http://schemas.microsoft.com/office/drawing/2014/main" val="274684735"/>
                    </a:ext>
                  </a:extLst>
                </a:gridCol>
                <a:gridCol w="1582437">
                  <a:extLst>
                    <a:ext uri="{9D8B030D-6E8A-4147-A177-3AD203B41FA5}">
                      <a16:colId xmlns:a16="http://schemas.microsoft.com/office/drawing/2014/main" val="1075970187"/>
                    </a:ext>
                  </a:extLst>
                </a:gridCol>
                <a:gridCol w="1464736">
                  <a:extLst>
                    <a:ext uri="{9D8B030D-6E8A-4147-A177-3AD203B41FA5}">
                      <a16:colId xmlns:a16="http://schemas.microsoft.com/office/drawing/2014/main" val="2204005645"/>
                    </a:ext>
                  </a:extLst>
                </a:gridCol>
                <a:gridCol w="1477813">
                  <a:extLst>
                    <a:ext uri="{9D8B030D-6E8A-4147-A177-3AD203B41FA5}">
                      <a16:colId xmlns:a16="http://schemas.microsoft.com/office/drawing/2014/main" val="3970020727"/>
                    </a:ext>
                  </a:extLst>
                </a:gridCol>
                <a:gridCol w="393963">
                  <a:extLst>
                    <a:ext uri="{9D8B030D-6E8A-4147-A177-3AD203B41FA5}">
                      <a16:colId xmlns:a16="http://schemas.microsoft.com/office/drawing/2014/main" val="4126948791"/>
                    </a:ext>
                  </a:extLst>
                </a:gridCol>
                <a:gridCol w="1240786">
                  <a:extLst>
                    <a:ext uri="{9D8B030D-6E8A-4147-A177-3AD203B41FA5}">
                      <a16:colId xmlns:a16="http://schemas.microsoft.com/office/drawing/2014/main" val="2884704175"/>
                    </a:ext>
                  </a:extLst>
                </a:gridCol>
              </a:tblGrid>
              <a:tr h="3495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11.a, </a:t>
                      </a:r>
                      <a:r>
                        <a:rPr lang="lv-LV" sz="2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Roboto Medium" panose="02000000000000000000" pitchFamily="2" charset="0"/>
                          <a:cs typeface="Roboto Medium" panose="02000000000000000000" pitchFamily="2" charset="0"/>
                        </a:rPr>
                        <a:t>11</a:t>
                      </a:r>
                      <a:r>
                        <a:rPr lang="lv-LV" sz="2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.b kl.</a:t>
                      </a:r>
                      <a:endParaRPr lang="lv-LV" sz="2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Centralizētie eksāmeni (OL) Optimālajā mācību satura apguves līmenī</a:t>
                      </a:r>
                      <a:endParaRPr lang="lv-LV" sz="22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lv-LV" sz="22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lv-LV" sz="22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7808086"/>
                  </a:ext>
                </a:extLst>
              </a:tr>
              <a:tr h="349552">
                <a:tc rowSpan="4"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(OL)</a:t>
                      </a:r>
                    </a:p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Optimālajā mācību satura apguves līmenī</a:t>
                      </a:r>
                      <a:endParaRPr lang="lv-LV" sz="2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Kombinēti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(Rakstu un Mutvārdu daļa)</a:t>
                      </a:r>
                      <a:endParaRPr lang="lv-LV" sz="2200" i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Rakstu daļa </a:t>
                      </a:r>
                      <a:endParaRPr lang="lv-LV" sz="22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Mutvārdu daļa</a:t>
                      </a:r>
                      <a:endParaRPr lang="lv-LV" sz="22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89149"/>
                  </a:ext>
                </a:extLst>
              </a:tr>
              <a:tr h="946409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lv-LV" sz="2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Noto Sans Symbols"/>
                        </a:rPr>
                        <a:t>Angļu valoda I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lv-LV" sz="2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Noto Sans Symbols"/>
                        </a:rPr>
                        <a:t>Kombinēti</a:t>
                      </a:r>
                      <a:endParaRPr lang="lv-LV" sz="2200" dirty="0">
                        <a:effectLst/>
                        <a:latin typeface="+mn-lt"/>
                        <a:ea typeface="Noto Sans Symbols"/>
                        <a:cs typeface="Noto Sans Symbol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03.06.2024.</a:t>
                      </a:r>
                      <a:endParaRPr lang="lv-LV" sz="2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*1.diena</a:t>
                      </a:r>
                      <a:endParaRPr lang="lv-LV" sz="2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03.06.2024.</a:t>
                      </a:r>
                      <a:endParaRPr lang="lv-LV" sz="2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**2.diena</a:t>
                      </a:r>
                      <a:endParaRPr lang="lv-LV" sz="22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04.06.2024.</a:t>
                      </a:r>
                      <a:endParaRPr lang="lv-LV" sz="22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***3.diena</a:t>
                      </a:r>
                      <a:endParaRPr lang="lv-LV" sz="2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05.06.2023.</a:t>
                      </a:r>
                      <a:endParaRPr lang="lv-LV" sz="2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***3.diena</a:t>
                      </a:r>
                      <a:endParaRPr lang="lv-LV" sz="2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05.06.2023.</a:t>
                      </a:r>
                      <a:endParaRPr lang="lv-LV" sz="2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0073850"/>
                  </a:ext>
                </a:extLst>
              </a:tr>
              <a:tr h="946409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lv-LV" sz="2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Noto Sans Symbols"/>
                        </a:rPr>
                        <a:t>Latviešu valoda I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lv-LV" sz="2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Noto Sans Symbols"/>
                        </a:rPr>
                        <a:t>Kombinēti</a:t>
                      </a:r>
                      <a:endParaRPr lang="lv-LV" sz="2200" dirty="0">
                        <a:effectLst/>
                        <a:latin typeface="+mn-lt"/>
                        <a:ea typeface="Noto Sans Symbols"/>
                        <a:cs typeface="Noto Sans Symbol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15.05.2024.</a:t>
                      </a:r>
                      <a:endParaRPr lang="lv-LV" sz="22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*1.diena</a:t>
                      </a:r>
                      <a:endParaRPr lang="lv-LV" sz="2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05.06.2024.</a:t>
                      </a:r>
                      <a:endParaRPr lang="lv-LV" sz="2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**2.diena</a:t>
                      </a:r>
                      <a:endParaRPr lang="lv-LV" sz="2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06.06.2024.</a:t>
                      </a:r>
                      <a:endParaRPr lang="lv-LV" sz="2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***3.diena</a:t>
                      </a:r>
                      <a:endParaRPr lang="lv-LV" sz="21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07.06.2024.</a:t>
                      </a:r>
                      <a:endParaRPr lang="lv-LV" sz="2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***3.diena</a:t>
                      </a:r>
                      <a:endParaRPr lang="lv-LV" sz="2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07.06.2024.</a:t>
                      </a:r>
                      <a:endParaRPr lang="lv-LV" sz="21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3959004"/>
                  </a:ext>
                </a:extLst>
              </a:tr>
              <a:tr h="946409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lv-LV" sz="2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Noto Sans Symbols"/>
                        </a:rPr>
                        <a:t>Matemātika I 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lv-LV" sz="2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Noto Sans Symbols"/>
                        </a:rPr>
                        <a:t>Rakstiski</a:t>
                      </a:r>
                      <a:endParaRPr lang="lv-LV" sz="2200" dirty="0">
                        <a:effectLst/>
                        <a:latin typeface="+mn-lt"/>
                        <a:ea typeface="Noto Sans Symbols"/>
                        <a:cs typeface="Noto Sans Symbol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13.06.2024.</a:t>
                      </a:r>
                      <a:endParaRPr lang="lv-LV" sz="22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lv-LV" sz="22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lv-LV" sz="2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lv-LV" sz="2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lv-LV" sz="2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lv-LV" sz="2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091583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BBEDC2-E57F-39FD-E735-70994B359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0E81DC-A25E-4D0A-B700-64934C5AE172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8607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054D6-E2B8-A57D-325B-B2A9E8018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74" y="365125"/>
            <a:ext cx="11608904" cy="1325563"/>
          </a:xfr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br>
              <a:rPr lang="lv-LV" sz="28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lv-LV" sz="28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3</a:t>
            </a:r>
            <a:br>
              <a:rPr lang="lv-LV" sz="28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</a:br>
            <a:br>
              <a:rPr lang="lv-LV" sz="28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</a:br>
            <a:br>
              <a:rPr lang="lv-LV" sz="28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lv-LV" sz="28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3.Valsts pārbaudes darbi par vispārējās vidējās izglītība ieguvi 12.a  klase –AL</a:t>
            </a:r>
            <a:br>
              <a:rPr lang="lv-LV" sz="28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lv-LV" sz="18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Projekta darbs- </a:t>
            </a:r>
            <a:r>
              <a:rPr lang="lv-LV" sz="1800" b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lv-LV" sz="18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hlinkClick r:id="rId2"/>
              </a:rPr>
              <a:t>https://docs.google.com/spreadsheets/d/1yyubu4QrKn6pz-jMdPE30KZFJeJjMsfXoguhXcvsDAM/edit?usp=sharing</a:t>
            </a:r>
            <a:br>
              <a:rPr lang="lv-LV" sz="2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kumimoji="0" lang="lv-LV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Monitoringa darbs</a:t>
            </a:r>
            <a:r>
              <a:rPr kumimoji="0" lang="lv-LV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  - pēc izvēles -</a:t>
            </a:r>
            <a:r>
              <a:rPr kumimoji="0" lang="lv-LV" sz="27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Fizika, Ķīmija</a:t>
            </a:r>
            <a:r>
              <a:rPr kumimoji="0" lang="lv-LV" sz="27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, Bioloģija </a:t>
            </a:r>
            <a:br>
              <a:rPr kumimoji="0" lang="lv-LV" sz="27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</a:br>
            <a:br>
              <a:rPr kumimoji="0" lang="lv-LV" sz="27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</a:br>
            <a:br>
              <a:rPr kumimoji="0" lang="lv-LV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  <a:hlinkClick r:id="rId3"/>
              </a:rPr>
            </a:br>
            <a:br>
              <a:rPr kumimoji="0" lang="lv-LV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  <a:hlinkClick r:id="rId3"/>
              </a:rPr>
            </a:br>
            <a:br>
              <a:rPr kumimoji="0" lang="lv-LV" sz="2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</a:br>
            <a:endParaRPr lang="lv-LV" sz="27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1847135-46EA-A26D-A728-C80465B9B29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91548" y="2133601"/>
          <a:ext cx="11463130" cy="2597468"/>
        </p:xfrm>
        <a:graphic>
          <a:graphicData uri="http://schemas.openxmlformats.org/drawingml/2006/table">
            <a:tbl>
              <a:tblPr bandRow="1"/>
              <a:tblGrid>
                <a:gridCol w="1486170">
                  <a:extLst>
                    <a:ext uri="{9D8B030D-6E8A-4147-A177-3AD203B41FA5}">
                      <a16:colId xmlns:a16="http://schemas.microsoft.com/office/drawing/2014/main" val="2755526256"/>
                    </a:ext>
                  </a:extLst>
                </a:gridCol>
                <a:gridCol w="4369899">
                  <a:extLst>
                    <a:ext uri="{9D8B030D-6E8A-4147-A177-3AD203B41FA5}">
                      <a16:colId xmlns:a16="http://schemas.microsoft.com/office/drawing/2014/main" val="1551490284"/>
                    </a:ext>
                  </a:extLst>
                </a:gridCol>
                <a:gridCol w="1940630">
                  <a:extLst>
                    <a:ext uri="{9D8B030D-6E8A-4147-A177-3AD203B41FA5}">
                      <a16:colId xmlns:a16="http://schemas.microsoft.com/office/drawing/2014/main" val="2353831599"/>
                    </a:ext>
                  </a:extLst>
                </a:gridCol>
                <a:gridCol w="1906450">
                  <a:extLst>
                    <a:ext uri="{9D8B030D-6E8A-4147-A177-3AD203B41FA5}">
                      <a16:colId xmlns:a16="http://schemas.microsoft.com/office/drawing/2014/main" val="534226704"/>
                    </a:ext>
                  </a:extLst>
                </a:gridCol>
                <a:gridCol w="1759981">
                  <a:extLst>
                    <a:ext uri="{9D8B030D-6E8A-4147-A177-3AD203B41FA5}">
                      <a16:colId xmlns:a16="http://schemas.microsoft.com/office/drawing/2014/main" val="359374762"/>
                    </a:ext>
                  </a:extLst>
                </a:gridCol>
              </a:tblGrid>
              <a:tr h="4226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12.a klase</a:t>
                      </a:r>
                      <a:endParaRPr lang="lv-LV" sz="22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Valsts pārbaudes darbi</a:t>
                      </a:r>
                      <a:endParaRPr lang="lv-LV" sz="22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Norises laiks</a:t>
                      </a:r>
                      <a:endParaRPr lang="lv-LV" sz="22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Norises laiks</a:t>
                      </a:r>
                      <a:endParaRPr lang="lv-LV" sz="22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Norises laiks</a:t>
                      </a:r>
                      <a:endParaRPr lang="lv-LV" sz="22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2773675"/>
                  </a:ext>
                </a:extLst>
              </a:tr>
              <a:tr h="16049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2023./2024.</a:t>
                      </a:r>
                      <a:endParaRPr lang="lv-LV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māc. g</a:t>
                      </a:r>
                      <a:r>
                        <a:rPr lang="lv-LV" sz="2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</a:t>
                      </a:r>
                      <a:endParaRPr lang="lv-LV" sz="2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Monitoringa darbs</a:t>
                      </a:r>
                      <a:r>
                        <a:rPr lang="lv-LV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-Rakstiski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(Fizika, Ķīmija</a:t>
                      </a:r>
                      <a:r>
                        <a:rPr lang="lv-LV" sz="2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lv-LV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Bioloģija)</a:t>
                      </a:r>
                      <a:r>
                        <a:rPr lang="lv-LV" sz="2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–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BIOLOĢIJAI Optimālajā mācību satura apguves līmenī </a:t>
                      </a:r>
                      <a:endParaRPr lang="lv-LV" sz="2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Rakstisk</a:t>
                      </a:r>
                      <a:r>
                        <a:rPr lang="lv-LV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</a:t>
                      </a:r>
                      <a:endParaRPr lang="lv-LV" sz="2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BIOLOĢIJA OL</a:t>
                      </a:r>
                      <a:endParaRPr lang="lv-LV" sz="2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FIZIKA OL</a:t>
                      </a:r>
                      <a:endParaRPr lang="lv-LV" sz="2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Ķīmija OL</a:t>
                      </a:r>
                      <a:endParaRPr lang="lv-LV" sz="2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4203337"/>
                  </a:ext>
                </a:extLst>
              </a:tr>
              <a:tr h="552368">
                <a:tc>
                  <a:txBody>
                    <a:bodyPr/>
                    <a:lstStyle/>
                    <a:p>
                      <a:pPr marL="48577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lv-LV" sz="2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lv-LV" sz="2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Noto Sans Symbols"/>
                        </a:rPr>
                        <a:t>Bioloģija I</a:t>
                      </a:r>
                      <a:endParaRPr lang="lv-LV" sz="2200" dirty="0">
                        <a:effectLst/>
                        <a:latin typeface="+mn-lt"/>
                        <a:ea typeface="Noto Sans Symbols"/>
                        <a:cs typeface="Noto Sans Symbol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24.04.2024.</a:t>
                      </a:r>
                      <a:endParaRPr lang="lv-LV" sz="22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16.04.2024.</a:t>
                      </a:r>
                      <a:endParaRPr lang="lv-LV" sz="2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18.04.2024.</a:t>
                      </a:r>
                      <a:endParaRPr lang="lv-LV" sz="2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278649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51C637-72A8-D9C7-8C40-C5FF3D606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0E81DC-A25E-4D0A-B700-64934C5AE172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783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9F290-C7DA-DCEA-D3B3-99A646A3D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791" y="136526"/>
            <a:ext cx="11781183" cy="1029666"/>
          </a:xfrm>
        </p:spPr>
        <p:txBody>
          <a:bodyPr>
            <a:normAutofit fontScale="90000"/>
          </a:bodyPr>
          <a:lstStyle/>
          <a:p>
            <a:pPr algn="ctr"/>
            <a:br>
              <a:rPr lang="lv-LV" sz="28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lv-LV" sz="28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3.Valsts pārbaudes darbi par vispārējās vidējās izglītība ieguvi 12.a  klase –AL</a:t>
            </a:r>
            <a:r>
              <a:rPr lang="lv-LV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lv-LV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lv-LV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Valsts pārbaudes darbs ir nokārtots, ja sasniegti 15% </a:t>
            </a:r>
            <a:r>
              <a:rPr lang="lv-LV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attiecībā uz </a:t>
            </a:r>
            <a:r>
              <a:rPr lang="lv-LV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pamatprasmēm</a:t>
            </a:r>
            <a:r>
              <a:rPr lang="lv-LV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un </a:t>
            </a:r>
            <a:r>
              <a:rPr lang="lv-LV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pamatzināšanām</a:t>
            </a:r>
            <a:r>
              <a:rPr lang="lv-LV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br>
              <a:rPr lang="lv-LV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lv-LV" sz="2800" dirty="0">
              <a:latin typeface="+mn-lt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C42B1DB-CFA7-DE6D-3EAC-BB0F2044AA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1791" y="1166193"/>
          <a:ext cx="11781182" cy="5724575"/>
        </p:xfrm>
        <a:graphic>
          <a:graphicData uri="http://schemas.openxmlformats.org/drawingml/2006/table">
            <a:tbl>
              <a:tblPr bandRow="1"/>
              <a:tblGrid>
                <a:gridCol w="2527342">
                  <a:extLst>
                    <a:ext uri="{9D8B030D-6E8A-4147-A177-3AD203B41FA5}">
                      <a16:colId xmlns:a16="http://schemas.microsoft.com/office/drawing/2014/main" val="2612774968"/>
                    </a:ext>
                  </a:extLst>
                </a:gridCol>
                <a:gridCol w="2718005">
                  <a:extLst>
                    <a:ext uri="{9D8B030D-6E8A-4147-A177-3AD203B41FA5}">
                      <a16:colId xmlns:a16="http://schemas.microsoft.com/office/drawing/2014/main" val="4147751356"/>
                    </a:ext>
                  </a:extLst>
                </a:gridCol>
                <a:gridCol w="1738549">
                  <a:extLst>
                    <a:ext uri="{9D8B030D-6E8A-4147-A177-3AD203B41FA5}">
                      <a16:colId xmlns:a16="http://schemas.microsoft.com/office/drawing/2014/main" val="2323798346"/>
                    </a:ext>
                  </a:extLst>
                </a:gridCol>
                <a:gridCol w="1510748">
                  <a:extLst>
                    <a:ext uri="{9D8B030D-6E8A-4147-A177-3AD203B41FA5}">
                      <a16:colId xmlns:a16="http://schemas.microsoft.com/office/drawing/2014/main" val="1268191080"/>
                    </a:ext>
                  </a:extLst>
                </a:gridCol>
                <a:gridCol w="1872540">
                  <a:extLst>
                    <a:ext uri="{9D8B030D-6E8A-4147-A177-3AD203B41FA5}">
                      <a16:colId xmlns:a16="http://schemas.microsoft.com/office/drawing/2014/main" val="2543088074"/>
                    </a:ext>
                  </a:extLst>
                </a:gridCol>
                <a:gridCol w="1413998">
                  <a:extLst>
                    <a:ext uri="{9D8B030D-6E8A-4147-A177-3AD203B41FA5}">
                      <a16:colId xmlns:a16="http://schemas.microsoft.com/office/drawing/2014/main" val="840205691"/>
                    </a:ext>
                  </a:extLst>
                </a:gridCol>
              </a:tblGrid>
              <a:tr h="3387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12.a klase</a:t>
                      </a:r>
                      <a:endParaRPr lang="lv-LV" sz="20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Centralizētie  eksāmeni  (AL) -augstākajā mācību satura apguves līmenī </a:t>
                      </a:r>
                      <a:endParaRPr lang="lv-LV" sz="2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lv-LV" sz="20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02313"/>
                  </a:ext>
                </a:extLst>
              </a:tr>
              <a:tr h="1148041">
                <a:tc rowSpan="6"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(AL) -augstākajā mācību satura apguves            līmenī </a:t>
                      </a:r>
                      <a:endParaRPr lang="lv-LV" sz="20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lv-LV" sz="2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Noto Sans Symbols"/>
                        </a:rPr>
                        <a:t>Latviešu valoda un literatūra II (AL) - Rakstiski</a:t>
                      </a:r>
                      <a:endParaRPr lang="lv-LV" sz="2200" dirty="0">
                        <a:effectLst/>
                        <a:latin typeface="+mn-lt"/>
                        <a:ea typeface="Noto Sans Symbols"/>
                        <a:cs typeface="Noto Sans Symbol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b="1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15.05.2024.</a:t>
                      </a:r>
                      <a:endParaRPr lang="lv-LV" sz="2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b="1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lv-LV" sz="2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lv-LV" sz="2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lv-LV" sz="2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lv-LV" sz="22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099911"/>
                  </a:ext>
                </a:extLst>
              </a:tr>
              <a:tr h="567058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i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Piekļuves mat. </a:t>
                      </a:r>
                      <a:r>
                        <a:rPr lang="lv-LV" sz="1800" i="1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ielāde</a:t>
                      </a:r>
                      <a:r>
                        <a:rPr lang="lv-LV" sz="1800" i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8 </a:t>
                      </a:r>
                      <a:r>
                        <a:rPr lang="lv-LV" sz="1800" i="1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ned</a:t>
                      </a:r>
                      <a:r>
                        <a:rPr lang="lv-LV" sz="1800" i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pirms CE</a:t>
                      </a:r>
                      <a:endParaRPr lang="lv-LV" sz="1800" i="1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i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Līdz20.03.2024.</a:t>
                      </a:r>
                      <a:endParaRPr lang="lv-LV" sz="1800" i="1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lv-LV" sz="2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lv-LV" sz="2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lv-LV" sz="2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757923"/>
                  </a:ext>
                </a:extLst>
              </a:tr>
              <a:tr h="277099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b="1" i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lv-LV" sz="1800" i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lv-LV" sz="20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873602"/>
                  </a:ext>
                </a:extLst>
              </a:tr>
              <a:tr h="1502491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lv-LV" sz="2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Noto Sans Symbols"/>
                        </a:rPr>
                        <a:t>Angļu valoda II (AL)</a:t>
                      </a:r>
                      <a:endParaRPr lang="lv-LV" sz="2200" dirty="0">
                        <a:effectLst/>
                        <a:latin typeface="+mn-lt"/>
                        <a:ea typeface="Noto Sans Symbols"/>
                        <a:cs typeface="Noto Sans Symbols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Kombinēti</a:t>
                      </a:r>
                      <a:r>
                        <a:rPr lang="lv-LV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(Rakstu  un Mutvārdu daļa)</a:t>
                      </a:r>
                      <a:endParaRPr lang="lv-LV" sz="2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Rakstu daļa</a:t>
                      </a:r>
                      <a:endParaRPr lang="lv-LV" sz="22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lv-LV" sz="2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Mutvārdu daļa</a:t>
                      </a:r>
                      <a:endParaRPr lang="lv-LV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lv-LV" sz="22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4032162"/>
                  </a:ext>
                </a:extLst>
              </a:tr>
              <a:tr h="1001335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lv-LV" sz="2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03.06.2024</a:t>
                      </a:r>
                      <a:r>
                        <a:rPr lang="lv-LV" sz="2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</a:t>
                      </a:r>
                      <a:endParaRPr lang="lv-LV" sz="2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*1.diena</a:t>
                      </a:r>
                      <a:endParaRPr lang="lv-LV" sz="22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05.06.2024.</a:t>
                      </a:r>
                      <a:endParaRPr lang="lv-LV" sz="2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**2.diena</a:t>
                      </a:r>
                      <a:endParaRPr lang="lv-LV" sz="22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06.06.2024.</a:t>
                      </a:r>
                      <a:endParaRPr lang="lv-LV" sz="22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lv-LV" sz="2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8027707"/>
                  </a:ext>
                </a:extLst>
              </a:tr>
              <a:tr h="857017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i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Piekļuves mat. </a:t>
                      </a:r>
                      <a:r>
                        <a:rPr lang="lv-LV" sz="1800" i="1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ielāde</a:t>
                      </a:r>
                      <a:r>
                        <a:rPr lang="lv-LV" sz="1800" i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8 </a:t>
                      </a:r>
                      <a:r>
                        <a:rPr lang="lv-LV" sz="1800" i="1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ned</a:t>
                      </a:r>
                      <a:r>
                        <a:rPr lang="lv-LV" sz="1800" i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pirms CE</a:t>
                      </a:r>
                      <a:endParaRPr lang="lv-LV" sz="1800" i="1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i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Līdz 06.04.2024</a:t>
                      </a:r>
                      <a:r>
                        <a:rPr lang="lv-LV" sz="1600" i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</a:t>
                      </a:r>
                      <a:endParaRPr lang="lv-LV" sz="1600" i="1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lv-LV" sz="2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lv-LV" sz="2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lv-LV" sz="2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0703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53964A-8B04-0E42-BD3D-960F06DB5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0E81DC-A25E-4D0A-B700-64934C5AE172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734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9F290-C7DA-DCEA-D3B3-99A646A3D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791" y="136526"/>
            <a:ext cx="11781183" cy="1029666"/>
          </a:xfrm>
        </p:spPr>
        <p:txBody>
          <a:bodyPr>
            <a:normAutofit/>
          </a:bodyPr>
          <a:lstStyle/>
          <a:p>
            <a:pPr algn="ctr"/>
            <a:r>
              <a:rPr lang="lv-LV" sz="28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3.Valsts pārbaudes darbi par vispārējās vidējās izglītība ieguvi 12.a  klase -AL</a:t>
            </a:r>
            <a:endParaRPr lang="lv-LV" sz="2800" dirty="0">
              <a:latin typeface="+mn-lt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C42B1DB-CFA7-DE6D-3EAC-BB0F2044AA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983360"/>
          <a:ext cx="11781182" cy="5727457"/>
        </p:xfrm>
        <a:graphic>
          <a:graphicData uri="http://schemas.openxmlformats.org/drawingml/2006/table">
            <a:tbl>
              <a:tblPr bandRow="1"/>
              <a:tblGrid>
                <a:gridCol w="2504661">
                  <a:extLst>
                    <a:ext uri="{9D8B030D-6E8A-4147-A177-3AD203B41FA5}">
                      <a16:colId xmlns:a16="http://schemas.microsoft.com/office/drawing/2014/main" val="2612774968"/>
                    </a:ext>
                  </a:extLst>
                </a:gridCol>
                <a:gridCol w="2740686">
                  <a:extLst>
                    <a:ext uri="{9D8B030D-6E8A-4147-A177-3AD203B41FA5}">
                      <a16:colId xmlns:a16="http://schemas.microsoft.com/office/drawing/2014/main" val="4147751356"/>
                    </a:ext>
                  </a:extLst>
                </a:gridCol>
                <a:gridCol w="1738549">
                  <a:extLst>
                    <a:ext uri="{9D8B030D-6E8A-4147-A177-3AD203B41FA5}">
                      <a16:colId xmlns:a16="http://schemas.microsoft.com/office/drawing/2014/main" val="2323798346"/>
                    </a:ext>
                  </a:extLst>
                </a:gridCol>
                <a:gridCol w="1510748">
                  <a:extLst>
                    <a:ext uri="{9D8B030D-6E8A-4147-A177-3AD203B41FA5}">
                      <a16:colId xmlns:a16="http://schemas.microsoft.com/office/drawing/2014/main" val="1268191080"/>
                    </a:ext>
                  </a:extLst>
                </a:gridCol>
                <a:gridCol w="1872540">
                  <a:extLst>
                    <a:ext uri="{9D8B030D-6E8A-4147-A177-3AD203B41FA5}">
                      <a16:colId xmlns:a16="http://schemas.microsoft.com/office/drawing/2014/main" val="2543088074"/>
                    </a:ext>
                  </a:extLst>
                </a:gridCol>
                <a:gridCol w="1413998">
                  <a:extLst>
                    <a:ext uri="{9D8B030D-6E8A-4147-A177-3AD203B41FA5}">
                      <a16:colId xmlns:a16="http://schemas.microsoft.com/office/drawing/2014/main" val="840205691"/>
                    </a:ext>
                  </a:extLst>
                </a:gridCol>
              </a:tblGrid>
              <a:tr h="3392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12.a klase</a:t>
                      </a:r>
                      <a:endParaRPr lang="lv-LV" sz="20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Centralizētie  eksāmeni  (AL) -augstākajā mācību satura apguves līmenī </a:t>
                      </a:r>
                      <a:endParaRPr lang="lv-LV" sz="2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lv-LV" sz="20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02313"/>
                  </a:ext>
                </a:extLst>
              </a:tr>
              <a:tr h="995183">
                <a:tc rowSpan="7"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(AL) -augstākajā mācību satura apguves            līmenī </a:t>
                      </a:r>
                      <a:endParaRPr lang="lv-LV" sz="20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lv-LV" sz="2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Bioloģija II(AL)  </a:t>
                      </a:r>
                      <a:endParaRPr lang="lv-LV" sz="2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lv-LV" sz="2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Kombinēti </a:t>
                      </a:r>
                    </a:p>
                    <a:p>
                      <a:r>
                        <a:rPr lang="lv-LV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lv-LV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Rakstu  un Praktiskā daļa)</a:t>
                      </a:r>
                      <a:endParaRPr lang="lv-LV" sz="1800" dirty="0">
                        <a:effectLst/>
                        <a:latin typeface="+mn-lt"/>
                        <a:ea typeface="Noto Sans Symbols"/>
                        <a:cs typeface="Noto Sans Symbol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b="1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Rakstu daļa  </a:t>
                      </a:r>
                      <a:endParaRPr lang="lv-LV" sz="2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lv-LV" sz="2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Praktiskā daļa </a:t>
                      </a:r>
                      <a:endParaRPr lang="lv-LV" sz="22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lv-LV" sz="2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lv-LV" sz="2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099911"/>
                  </a:ext>
                </a:extLst>
              </a:tr>
              <a:tr h="782976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2200" dirty="0">
                        <a:effectLst/>
                        <a:latin typeface="+mn-lt"/>
                        <a:ea typeface="Noto Sans Symbols"/>
                        <a:cs typeface="Noto Sans Symbol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10.06.2024.</a:t>
                      </a:r>
                      <a:endParaRPr lang="lv-LV" sz="2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11.06.2024.</a:t>
                      </a:r>
                      <a:endParaRPr lang="lv-LV" sz="22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lv-LV" sz="2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lv-LV" sz="2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7462868"/>
                  </a:ext>
                </a:extLst>
              </a:tr>
              <a:tr h="567896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i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Piekļuves mat. </a:t>
                      </a:r>
                      <a:r>
                        <a:rPr lang="lv-LV" sz="1800" i="1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ielāde</a:t>
                      </a:r>
                      <a:r>
                        <a:rPr lang="lv-LV" sz="1800" i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8 </a:t>
                      </a:r>
                      <a:r>
                        <a:rPr lang="lv-LV" sz="1800" i="1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ned</a:t>
                      </a:r>
                      <a:r>
                        <a:rPr lang="lv-LV" sz="1800" i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pirms CE</a:t>
                      </a:r>
                      <a:endParaRPr lang="lv-LV" sz="1800" i="1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i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Līdz13.04.2024.</a:t>
                      </a:r>
                      <a:endParaRPr lang="lv-LV" sz="1800" i="1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lv-LV" sz="2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lv-LV" sz="2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lv-LV" sz="2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7757923"/>
                  </a:ext>
                </a:extLst>
              </a:tr>
              <a:tr h="277508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b="1" i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lv-LV" sz="1800" i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lv-LV" sz="20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873602"/>
                  </a:ext>
                </a:extLst>
              </a:tr>
              <a:tr h="1185675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●"/>
                      </a:pPr>
                      <a:r>
                        <a:rPr lang="lv-LV" sz="2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Vēsture II (AL) –Rakstiski </a:t>
                      </a:r>
                      <a:r>
                        <a:rPr lang="lv-LV" sz="2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endParaRPr lang="lv-LV" sz="2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Rakstiski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17.06.2024.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lv-LV" sz="2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lv-LV" sz="2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endParaRPr lang="lv-LV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lv-LV" sz="2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4032162"/>
                  </a:ext>
                </a:extLst>
              </a:tr>
              <a:tr h="958807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i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Piekļuves mat. </a:t>
                      </a:r>
                      <a:r>
                        <a:rPr lang="lv-LV" sz="1800" i="1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ielāde</a:t>
                      </a:r>
                      <a:r>
                        <a:rPr lang="lv-LV" sz="1800" i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8 </a:t>
                      </a:r>
                      <a:r>
                        <a:rPr lang="lv-LV" sz="1800" i="1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ned</a:t>
                      </a:r>
                      <a:r>
                        <a:rPr lang="lv-LV" sz="1800" i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pirms CE</a:t>
                      </a:r>
                      <a:endParaRPr lang="lv-LV" sz="1800" i="1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lv-LV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i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Līdz 20.04.2024.</a:t>
                      </a:r>
                      <a:endParaRPr lang="lv-LV" sz="1800" i="1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lv-LV" sz="18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endParaRPr lang="lv-LV" sz="2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endParaRPr lang="lv-LV" sz="2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lv-LV" sz="22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8027707"/>
                  </a:ext>
                </a:extLst>
              </a:tr>
              <a:tr h="584495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lv-LV" sz="1800" i="1" dirty="0">
                        <a:solidFill>
                          <a:srgbClr val="0070C0"/>
                        </a:solidFill>
                        <a:effectLst/>
                        <a:highlight>
                          <a:srgbClr val="C0C0C0"/>
                        </a:highlight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lv-LV" sz="1600" i="1" dirty="0">
                        <a:solidFill>
                          <a:srgbClr val="0070C0"/>
                        </a:solidFill>
                        <a:effectLst/>
                        <a:highlight>
                          <a:srgbClr val="C0C0C0"/>
                        </a:highlight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lv-LV" sz="2200" dirty="0">
                        <a:effectLst/>
                        <a:highlight>
                          <a:srgbClr val="C0C0C0"/>
                        </a:highlight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lv-LV" sz="2200" dirty="0">
                        <a:effectLst/>
                        <a:highlight>
                          <a:srgbClr val="C0C0C0"/>
                        </a:highlight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lv-LV" sz="2200" dirty="0">
                        <a:effectLst/>
                        <a:highlight>
                          <a:srgbClr val="C0C0C0"/>
                        </a:highlight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0703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53964A-8B04-0E42-BD3D-960F06DB5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0E81DC-A25E-4D0A-B700-64934C5AE172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79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0EB7FB-7965-474E-956A-3D2EEC67D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0E81DC-A25E-4D0A-B700-64934C5AE172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pakšvirsraksts 4">
            <a:extLst>
              <a:ext uri="{FF2B5EF4-FFF2-40B4-BE49-F238E27FC236}">
                <a16:creationId xmlns:a16="http://schemas.microsoft.com/office/drawing/2014/main" id="{9B3C3B7C-BD4C-4514-AC19-CFB89D7A34EC}"/>
              </a:ext>
            </a:extLst>
          </p:cNvPr>
          <p:cNvSpPr txBox="1">
            <a:spLocks/>
          </p:cNvSpPr>
          <p:nvPr/>
        </p:nvSpPr>
        <p:spPr>
          <a:xfrm>
            <a:off x="3371009" y="6082874"/>
            <a:ext cx="5449982" cy="6820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sz="2000" dirty="0">
                <a:solidFill>
                  <a:srgbClr val="44546A"/>
                </a:solidFill>
                <a:latin typeface="Calibri" panose="020F0502020204030204"/>
              </a:rPr>
              <a:t>Vadības komanda: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lv-LV" sz="2000" dirty="0">
                <a:solidFill>
                  <a:srgbClr val="44546A"/>
                </a:solidFill>
                <a:latin typeface="Calibri" panose="020F0502020204030204"/>
              </a:rPr>
              <a:t>20</a:t>
            </a:r>
            <a:r>
              <a:rPr lang="en-US" sz="2000" dirty="0">
                <a:solidFill>
                  <a:srgbClr val="44546A"/>
                </a:solidFill>
                <a:latin typeface="Calibri" panose="020F0502020204030204"/>
              </a:rPr>
              <a:t>.</a:t>
            </a:r>
            <a:r>
              <a:rPr lang="lv-LV" sz="2000" dirty="0">
                <a:solidFill>
                  <a:srgbClr val="44546A"/>
                </a:solidFill>
                <a:latin typeface="Calibri" panose="020F0502020204030204"/>
              </a:rPr>
              <a:t>10</a:t>
            </a:r>
            <a:r>
              <a:rPr kumimoji="0" lang="lv-LV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.2023.</a:t>
            </a:r>
          </a:p>
        </p:txBody>
      </p:sp>
      <p:sp>
        <p:nvSpPr>
          <p:cNvPr id="17" name="Apakšvirsraksts 4">
            <a:extLst>
              <a:ext uri="{FF2B5EF4-FFF2-40B4-BE49-F238E27FC236}">
                <a16:creationId xmlns:a16="http://schemas.microsoft.com/office/drawing/2014/main" id="{57A714F0-8C75-4E2E-9FD2-65005EC15F99}"/>
              </a:ext>
            </a:extLst>
          </p:cNvPr>
          <p:cNvSpPr txBox="1">
            <a:spLocks/>
          </p:cNvSpPr>
          <p:nvPr/>
        </p:nvSpPr>
        <p:spPr>
          <a:xfrm>
            <a:off x="0" y="4518516"/>
            <a:ext cx="12192000" cy="79951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lv-LV" sz="3200" b="1" i="0" u="none" strike="noStrike" kern="1200" cap="none" spc="0" normalizeH="0" baseline="0" noProof="0" dirty="0">
              <a:ln>
                <a:noFill/>
              </a:ln>
              <a:solidFill>
                <a:srgbClr val="302F7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06AB306A-DCDA-49C7-8828-712DB22117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099" y="1670857"/>
            <a:ext cx="4289802" cy="2370116"/>
          </a:xfrm>
          <a:prstGeom prst="rect">
            <a:avLst/>
          </a:prstGeom>
        </p:spPr>
      </p:pic>
      <p:sp>
        <p:nvSpPr>
          <p:cNvPr id="4" name="Taisnstūris 3">
            <a:extLst>
              <a:ext uri="{FF2B5EF4-FFF2-40B4-BE49-F238E27FC236}">
                <a16:creationId xmlns:a16="http://schemas.microsoft.com/office/drawing/2014/main" id="{AB6008D4-BB29-4E0E-BCDB-F67D1469C349}"/>
              </a:ext>
            </a:extLst>
          </p:cNvPr>
          <p:cNvSpPr/>
          <p:nvPr/>
        </p:nvSpPr>
        <p:spPr>
          <a:xfrm>
            <a:off x="3016605" y="4528928"/>
            <a:ext cx="61588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v-LV" sz="4400" b="0" cap="none" spc="0" dirty="0">
                <a:ln w="0"/>
                <a:solidFill>
                  <a:srgbClr val="302F7B"/>
                </a:solidFill>
              </a:rPr>
              <a:t>PALDIES PAR UZMANĪBU!</a:t>
            </a:r>
          </a:p>
        </p:txBody>
      </p:sp>
    </p:spTree>
    <p:extLst>
      <p:ext uri="{BB962C8B-B14F-4D97-AF65-F5344CB8AC3E}">
        <p14:creationId xmlns:p14="http://schemas.microsoft.com/office/powerpoint/2010/main" val="2621409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29CC3B-E337-188C-03F6-E18B6F632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46" y="0"/>
            <a:ext cx="12198846" cy="686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897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D418B8-3556-683F-FEAF-ABE302FC0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-2012"/>
            <a:ext cx="12201526" cy="686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94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1C76F2-0970-8FE9-D672-53B907AB1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073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9393280-E5B5-4075-D980-C3C14D6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5"/>
            <a:ext cx="11029616" cy="1206543"/>
          </a:xfrm>
        </p:spPr>
        <p:txBody>
          <a:bodyPr>
            <a:normAutofit/>
          </a:bodyPr>
          <a:lstStyle/>
          <a:p>
            <a:r>
              <a:rPr lang="en-US" sz="2400" cap="none" dirty="0">
                <a:latin typeface="Arial Narrow" panose="020B0606020202030204" pitchFamily="34" charset="0"/>
              </a:rPr>
              <a:t>202</a:t>
            </a:r>
            <a:r>
              <a:rPr lang="lv-LV" sz="2400" cap="none" dirty="0">
                <a:latin typeface="Arial Narrow" panose="020B0606020202030204" pitchFamily="34" charset="0"/>
              </a:rPr>
              <a:t>3</a:t>
            </a:r>
            <a:r>
              <a:rPr lang="en-US" sz="2400" cap="none" dirty="0">
                <a:latin typeface="Arial Narrow" panose="020B0606020202030204" pitchFamily="34" charset="0"/>
              </a:rPr>
              <a:t>.</a:t>
            </a:r>
            <a:r>
              <a:rPr lang="lv-LV" sz="2400" cap="none" dirty="0">
                <a:latin typeface="Arial Narrow" panose="020B0606020202030204" pitchFamily="34" charset="0"/>
              </a:rPr>
              <a:t>/2024.māc. </a:t>
            </a:r>
            <a:r>
              <a:rPr lang="en-US" sz="2400" cap="none" dirty="0">
                <a:latin typeface="Arial Narrow" panose="020B0606020202030204" pitchFamily="34" charset="0"/>
              </a:rPr>
              <a:t>gada</a:t>
            </a:r>
            <a:r>
              <a:rPr lang="lv-LV" sz="2400" cap="none" dirty="0">
                <a:latin typeface="Arial Narrow" panose="020B0606020202030204" pitchFamily="34" charset="0"/>
              </a:rPr>
              <a:t>m</a:t>
            </a:r>
            <a:r>
              <a:rPr lang="en-US" sz="2400" cap="none" dirty="0">
                <a:latin typeface="Arial Narrow" panose="020B0606020202030204" pitchFamily="34" charset="0"/>
              </a:rPr>
              <a:t> </a:t>
            </a:r>
            <a:r>
              <a:rPr lang="en-US" sz="2400" cap="none" dirty="0" err="1">
                <a:latin typeface="Arial Narrow" panose="020B0606020202030204" pitchFamily="34" charset="0"/>
              </a:rPr>
              <a:t>sporta</a:t>
            </a:r>
            <a:r>
              <a:rPr lang="en-US" sz="2400" cap="none" dirty="0">
                <a:latin typeface="Arial Narrow" panose="020B0606020202030204" pitchFamily="34" charset="0"/>
              </a:rPr>
              <a:t> </a:t>
            </a:r>
            <a:r>
              <a:rPr lang="en-US" sz="2400" cap="none" dirty="0" err="1">
                <a:latin typeface="Arial Narrow" panose="020B0606020202030204" pitchFamily="34" charset="0"/>
              </a:rPr>
              <a:t>nodaļās</a:t>
            </a:r>
            <a:r>
              <a:rPr lang="en-US" sz="2400" cap="none" dirty="0">
                <a:latin typeface="Arial Narrow" panose="020B0606020202030204" pitchFamily="34" charset="0"/>
              </a:rPr>
              <a:t> </a:t>
            </a:r>
            <a:r>
              <a:rPr lang="lv-LV" sz="2400" cap="none" dirty="0">
                <a:latin typeface="Arial Narrow" panose="020B0606020202030204" pitchFamily="34" charset="0"/>
              </a:rPr>
              <a:t>kopā Uzņemšanas konkursā bija 91 pretendents, uzņemti – 47 jaunie audzēkņi</a:t>
            </a:r>
            <a:endParaRPr lang="lv-LV" sz="2700" dirty="0"/>
          </a:p>
        </p:txBody>
      </p:sp>
      <p:graphicFrame>
        <p:nvGraphicFramePr>
          <p:cNvPr id="7" name="Satura vietturis 6">
            <a:extLst>
              <a:ext uri="{FF2B5EF4-FFF2-40B4-BE49-F238E27FC236}">
                <a16:creationId xmlns:a16="http://schemas.microsoft.com/office/drawing/2014/main" id="{4F657C95-729A-D9AE-A265-B0CEACC6A69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81025" y="2304240"/>
          <a:ext cx="11029950" cy="3633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487096DC-4AA0-A829-60B0-6EF468875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28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ma 9">
            <a:extLst>
              <a:ext uri="{FF2B5EF4-FFF2-40B4-BE49-F238E27FC236}">
                <a16:creationId xmlns:a16="http://schemas.microsoft.com/office/drawing/2014/main" id="{D12B5DD8-30E6-BDD1-017F-2C1F1727B3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8323911"/>
              </p:ext>
            </p:extLst>
          </p:nvPr>
        </p:nvGraphicFramePr>
        <p:xfrm>
          <a:off x="1663700" y="474133"/>
          <a:ext cx="8864600" cy="5909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8766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ma 9">
            <a:extLst>
              <a:ext uri="{FF2B5EF4-FFF2-40B4-BE49-F238E27FC236}">
                <a16:creationId xmlns:a16="http://schemas.microsoft.com/office/drawing/2014/main" id="{D12B5DD8-30E6-BDD1-017F-2C1F1727B3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7545961"/>
              </p:ext>
            </p:extLst>
          </p:nvPr>
        </p:nvGraphicFramePr>
        <p:xfrm>
          <a:off x="923925" y="485775"/>
          <a:ext cx="10344150" cy="588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6236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A8FF5B68-10A9-B89E-F22B-85959795EE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4883386"/>
              </p:ext>
            </p:extLst>
          </p:nvPr>
        </p:nvGraphicFramePr>
        <p:xfrm>
          <a:off x="1181100" y="540808"/>
          <a:ext cx="9944100" cy="577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8928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ma 8">
            <a:extLst>
              <a:ext uri="{FF2B5EF4-FFF2-40B4-BE49-F238E27FC236}">
                <a16:creationId xmlns:a16="http://schemas.microsoft.com/office/drawing/2014/main" id="{EDEA417F-318B-47AC-AC2E-1E8297057F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6614489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5259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</TotalTime>
  <Words>1177</Words>
  <Application>Microsoft Office PowerPoint</Application>
  <PresentationFormat>Widescreen</PresentationFormat>
  <Paragraphs>274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Arial Narrow</vt:lpstr>
      <vt:lpstr>Calibri</vt:lpstr>
      <vt:lpstr>Calibri Light</vt:lpstr>
      <vt:lpstr>Franklin Gothic Book</vt:lpstr>
      <vt:lpstr>Franklin Gothic Demi</vt:lpstr>
      <vt:lpstr>Times New Roman</vt:lpstr>
      <vt:lpstr>Wingdings 2</vt:lpstr>
      <vt:lpstr>DividendVTI</vt:lpstr>
      <vt:lpstr>Office Theme</vt:lpstr>
      <vt:lpstr>PowerPoint Presentation</vt:lpstr>
      <vt:lpstr>PowerPoint Presentation</vt:lpstr>
      <vt:lpstr>PowerPoint Presentation</vt:lpstr>
      <vt:lpstr>PowerPoint Presentation</vt:lpstr>
      <vt:lpstr>2023./2024.māc. gadam sporta nodaļās kopā Uzņemšanas konkursā bija 91 pretendents, uzņemti – 47 jaunie audzēkņi</vt:lpstr>
      <vt:lpstr>PowerPoint Presentation</vt:lpstr>
      <vt:lpstr>PowerPoint Presentation</vt:lpstr>
      <vt:lpstr>PowerPoint Presentation</vt:lpstr>
      <vt:lpstr>PowerPoint Presentation</vt:lpstr>
      <vt:lpstr>Formatīvā un summatīvā vērtējuma līmeņi</vt:lpstr>
      <vt:lpstr>Atbalsta pasākumi  izglītojamiem obligātā mācību satura apguvē  </vt:lpstr>
      <vt:lpstr>PowerPoint Presentation</vt:lpstr>
      <vt:lpstr>PowerPoint Presentation</vt:lpstr>
      <vt:lpstr>1.Valsts pārbaudes darbi par vispārējās pamatizglītības ieguvi  9.a klase  Valsts pārbaudes darbs ir nokārtots, ja sasniegti 15% attiecībā uz pamatprasmēm un pamatzināšanām.  </vt:lpstr>
      <vt:lpstr>2.Valsts pārbaudes darbi par vispārējās vidējās izglītība ieguvi  11.a un 11.b klase – OL  Valsts pārbaudes darbs ir nokārtots, ja sasniegti 15% attiecībā uz pamatprasmēm un pamatzināšanām.   </vt:lpstr>
      <vt:lpstr> 3   3.Valsts pārbaudes darbi par vispārējās vidējās izglītība ieguvi 12.a  klase –AL Projekta darbs-  https://docs.google.com/spreadsheets/d/1yyubu4QrKn6pz-jMdPE30KZFJeJjMsfXoguhXcvsDAM/edit?usp=sharing Monitoringa darbs   - pēc izvēles -Fizika, Ķīmija, Bioloģija      </vt:lpstr>
      <vt:lpstr> 3.Valsts pārbaudes darbi par vispārējās vidējās izglītība ieguvi 12.a  klase –AL  Valsts pārbaudes darbs ir nokārtots, ja sasniegti 15% attiecībā uz pamatprasmēm un pamatzināšanām.  </vt:lpstr>
      <vt:lpstr>3.Valsts pārbaudes darbi par vispārējās vidējās izglītība ieguvi 12.a  klase -AL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MSG Skolotaji</dc:creator>
  <cp:lastModifiedBy>Frančeska Ģēvele</cp:lastModifiedBy>
  <cp:revision>83</cp:revision>
  <cp:lastPrinted>2023-08-29T12:36:47Z</cp:lastPrinted>
  <dcterms:created xsi:type="dcterms:W3CDTF">2022-08-26T07:40:26Z</dcterms:created>
  <dcterms:modified xsi:type="dcterms:W3CDTF">2023-11-06T14:18:14Z</dcterms:modified>
</cp:coreProperties>
</file>